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6"/>
  </p:notesMasterIdLst>
  <p:handoutMasterIdLst>
    <p:handoutMasterId r:id="rId67"/>
  </p:handoutMasterIdLst>
  <p:sldIdLst>
    <p:sldId id="257" r:id="rId2"/>
    <p:sldId id="258" r:id="rId3"/>
    <p:sldId id="259" r:id="rId4"/>
    <p:sldId id="260" r:id="rId5"/>
    <p:sldId id="261" r:id="rId6"/>
    <p:sldId id="275" r:id="rId7"/>
    <p:sldId id="266" r:id="rId8"/>
    <p:sldId id="267" r:id="rId9"/>
    <p:sldId id="262" r:id="rId10"/>
    <p:sldId id="263" r:id="rId11"/>
    <p:sldId id="264" r:id="rId12"/>
    <p:sldId id="265" r:id="rId13"/>
    <p:sldId id="268" r:id="rId14"/>
    <p:sldId id="269" r:id="rId15"/>
    <p:sldId id="270" r:id="rId16"/>
    <p:sldId id="272" r:id="rId17"/>
    <p:sldId id="273" r:id="rId18"/>
    <p:sldId id="274" r:id="rId19"/>
    <p:sldId id="277" r:id="rId20"/>
    <p:sldId id="278" r:id="rId21"/>
    <p:sldId id="279" r:id="rId22"/>
    <p:sldId id="280" r:id="rId23"/>
    <p:sldId id="281" r:id="rId24"/>
    <p:sldId id="282" r:id="rId25"/>
    <p:sldId id="283" r:id="rId26"/>
    <p:sldId id="284" r:id="rId27"/>
    <p:sldId id="285" r:id="rId28"/>
    <p:sldId id="287" r:id="rId29"/>
    <p:sldId id="286" r:id="rId30"/>
    <p:sldId id="271" r:id="rId31"/>
    <p:sldId id="288" r:id="rId32"/>
    <p:sldId id="294" r:id="rId33"/>
    <p:sldId id="289" r:id="rId34"/>
    <p:sldId id="290" r:id="rId35"/>
    <p:sldId id="291" r:id="rId36"/>
    <p:sldId id="292" r:id="rId37"/>
    <p:sldId id="293" r:id="rId38"/>
    <p:sldId id="295" r:id="rId39"/>
    <p:sldId id="296" r:id="rId40"/>
    <p:sldId id="297" r:id="rId41"/>
    <p:sldId id="298" r:id="rId42"/>
    <p:sldId id="306" r:id="rId43"/>
    <p:sldId id="299" r:id="rId44"/>
    <p:sldId id="300" r:id="rId45"/>
    <p:sldId id="301" r:id="rId46"/>
    <p:sldId id="302" r:id="rId47"/>
    <p:sldId id="303" r:id="rId48"/>
    <p:sldId id="308" r:id="rId49"/>
    <p:sldId id="304" r:id="rId50"/>
    <p:sldId id="305" r:id="rId51"/>
    <p:sldId id="307" r:id="rId52"/>
    <p:sldId id="325" r:id="rId53"/>
    <p:sldId id="309" r:id="rId54"/>
    <p:sldId id="311" r:id="rId55"/>
    <p:sldId id="312" r:id="rId56"/>
    <p:sldId id="313" r:id="rId57"/>
    <p:sldId id="310" r:id="rId58"/>
    <p:sldId id="314" r:id="rId59"/>
    <p:sldId id="315" r:id="rId60"/>
    <p:sldId id="316" r:id="rId61"/>
    <p:sldId id="317" r:id="rId62"/>
    <p:sldId id="320" r:id="rId63"/>
    <p:sldId id="321" r:id="rId64"/>
    <p:sldId id="323" r:id="rId6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43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Courses\Courses\EC317\Data%20and%20Charts\financial%20sector%20balance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Courses\Courses\EC317\Data%20and%20Charts\financial%20sector%20balanc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pPr>
            <a:r>
              <a:rPr lang="en-US" sz="2400"/>
              <a:t>US and Japan Deficits after Domestic Bubbles</a:t>
            </a:r>
          </a:p>
        </c:rich>
      </c:tx>
      <c:layout/>
    </c:title>
    <c:plotArea>
      <c:layout/>
      <c:lineChart>
        <c:grouping val="standard"/>
        <c:ser>
          <c:idx val="0"/>
          <c:order val="0"/>
          <c:tx>
            <c:v>US Deficits, 2000-2009 (estimate)</c:v>
          </c:tx>
          <c:spPr>
            <a:ln w="50800"/>
          </c:spPr>
          <c:marker>
            <c:symbol val="none"/>
          </c:marker>
          <c:cat>
            <c:numRef>
              <c:f>Sheet1!$A$7:$A$25</c:f>
              <c:numCache>
                <c:formatCode>General</c:formatCode>
                <c:ptCount val="1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numCache>
            </c:numRef>
          </c:cat>
          <c:val>
            <c:numRef>
              <c:f>Sheet1!$D$7:$D$16</c:f>
              <c:numCache>
                <c:formatCode>General</c:formatCode>
                <c:ptCount val="10"/>
                <c:pt idx="0">
                  <c:v>2.4064479983701732</c:v>
                </c:pt>
                <c:pt idx="1">
                  <c:v>1.2661532385466041</c:v>
                </c:pt>
                <c:pt idx="2">
                  <c:v>-1.5068197447849012</c:v>
                </c:pt>
                <c:pt idx="3">
                  <c:v>-3.4448671629808048</c:v>
                </c:pt>
                <c:pt idx="4">
                  <c:v>-3.5318375135847457</c:v>
                </c:pt>
                <c:pt idx="5">
                  <c:v>-2.5603069029025503</c:v>
                </c:pt>
                <c:pt idx="6">
                  <c:v>-1.8809143065018537</c:v>
                </c:pt>
                <c:pt idx="7">
                  <c:v>-1.1669929847629921</c:v>
                </c:pt>
                <c:pt idx="8">
                  <c:v>-3.1883543877851479</c:v>
                </c:pt>
                <c:pt idx="9">
                  <c:v>-10</c:v>
                </c:pt>
              </c:numCache>
            </c:numRef>
          </c:val>
        </c:ser>
        <c:ser>
          <c:idx val="1"/>
          <c:order val="1"/>
          <c:tx>
            <c:v>Japan Deficits, 1990-2008</c:v>
          </c:tx>
          <c:spPr>
            <a:ln w="50800"/>
          </c:spPr>
          <c:marker>
            <c:symbol val="none"/>
          </c:marker>
          <c:cat>
            <c:numRef>
              <c:f>Sheet1!$A$7:$A$25</c:f>
              <c:numCache>
                <c:formatCode>General</c:formatCode>
                <c:ptCount val="1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numCache>
            </c:numRef>
          </c:cat>
          <c:val>
            <c:numRef>
              <c:f>Sheet1!$B$7:$B$25</c:f>
              <c:numCache>
                <c:formatCode>General</c:formatCode>
                <c:ptCount val="19"/>
                <c:pt idx="0">
                  <c:v>-1.5</c:v>
                </c:pt>
                <c:pt idx="1">
                  <c:v>-1</c:v>
                </c:pt>
                <c:pt idx="2">
                  <c:v>-2</c:v>
                </c:pt>
                <c:pt idx="3">
                  <c:v>-4.5</c:v>
                </c:pt>
                <c:pt idx="4">
                  <c:v>-6.3</c:v>
                </c:pt>
                <c:pt idx="5">
                  <c:v>-7</c:v>
                </c:pt>
                <c:pt idx="6">
                  <c:v>-6.8</c:v>
                </c:pt>
                <c:pt idx="7">
                  <c:v>-5.5</c:v>
                </c:pt>
                <c:pt idx="8">
                  <c:v>-7.2</c:v>
                </c:pt>
                <c:pt idx="9">
                  <c:v>-8.5</c:v>
                </c:pt>
                <c:pt idx="10">
                  <c:v>-8</c:v>
                </c:pt>
                <c:pt idx="11">
                  <c:v>-6.3</c:v>
                </c:pt>
                <c:pt idx="12">
                  <c:v>-7.5</c:v>
                </c:pt>
                <c:pt idx="13">
                  <c:v>-8</c:v>
                </c:pt>
                <c:pt idx="14">
                  <c:v>-6.2</c:v>
                </c:pt>
                <c:pt idx="15">
                  <c:v>-5</c:v>
                </c:pt>
                <c:pt idx="16">
                  <c:v>-3</c:v>
                </c:pt>
                <c:pt idx="17">
                  <c:v>-2.8</c:v>
                </c:pt>
                <c:pt idx="18">
                  <c:v>-2.6</c:v>
                </c:pt>
              </c:numCache>
            </c:numRef>
          </c:val>
        </c:ser>
        <c:marker val="1"/>
        <c:axId val="38986880"/>
        <c:axId val="38988416"/>
      </c:lineChart>
      <c:catAx>
        <c:axId val="38986880"/>
        <c:scaling>
          <c:orientation val="minMax"/>
        </c:scaling>
        <c:axPos val="b"/>
        <c:numFmt formatCode="General" sourceLinked="1"/>
        <c:majorTickMark val="none"/>
        <c:tickLblPos val="nextTo"/>
        <c:crossAx val="38988416"/>
        <c:crosses val="autoZero"/>
        <c:auto val="1"/>
        <c:lblAlgn val="ctr"/>
        <c:lblOffset val="100"/>
      </c:catAx>
      <c:valAx>
        <c:axId val="38988416"/>
        <c:scaling>
          <c:orientation val="minMax"/>
        </c:scaling>
        <c:axPos val="l"/>
        <c:majorGridlines/>
        <c:title>
          <c:tx>
            <c:rich>
              <a:bodyPr/>
              <a:lstStyle/>
              <a:p>
                <a:pPr>
                  <a:defRPr sz="1600"/>
                </a:pPr>
                <a:r>
                  <a:rPr lang="en-US" sz="1600"/>
                  <a:t>Percent of GDP</a:t>
                </a:r>
              </a:p>
            </c:rich>
          </c:tx>
          <c:layout/>
        </c:title>
        <c:numFmt formatCode="General" sourceLinked="1"/>
        <c:majorTickMark val="none"/>
        <c:tickLblPos val="nextTo"/>
        <c:crossAx val="38986880"/>
        <c:crosses val="autoZero"/>
        <c:crossBetween val="between"/>
      </c:valAx>
    </c:plotArea>
    <c:legend>
      <c:legendPos val="b"/>
      <c:layout/>
      <c:txPr>
        <a:bodyPr/>
        <a:lstStyle/>
        <a:p>
          <a:pPr>
            <a:defRPr sz="1800"/>
          </a:pPr>
          <a:endParaRPr lang="en-US"/>
        </a:p>
      </c:txPr>
    </c:legend>
    <c:plotVisOnly val="1"/>
  </c:chart>
  <c:spPr>
    <a:solidFill>
      <a:sysClr val="window" lastClr="FFFFFF"/>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b="1" i="0" u="none" strike="noStrike" baseline="0">
                <a:solidFill>
                  <a:srgbClr val="000000"/>
                </a:solidFill>
                <a:latin typeface="Arial"/>
                <a:ea typeface="Arial"/>
                <a:cs typeface="Arial"/>
              </a:defRPr>
            </a:pPr>
            <a:r>
              <a:rPr lang="en-US"/>
              <a:t>Private Net Saving and Public Deficit, Both as a Percent of GDP</a:t>
            </a:r>
          </a:p>
        </c:rich>
      </c:tx>
      <c:layout>
        <c:manualLayout>
          <c:xMode val="edge"/>
          <c:yMode val="edge"/>
          <c:x val="0.14317425083240873"/>
          <c:y val="1.9575856443719446E-2"/>
        </c:manualLayout>
      </c:layout>
      <c:spPr>
        <a:noFill/>
        <a:ln w="25400">
          <a:noFill/>
        </a:ln>
      </c:spPr>
    </c:title>
    <c:plotArea>
      <c:layout>
        <c:manualLayout>
          <c:layoutTarget val="inner"/>
          <c:xMode val="edge"/>
          <c:yMode val="edge"/>
          <c:x val="7.3251942286348501E-2"/>
          <c:y val="0.13539967373572595"/>
          <c:w val="0.91564927857935785"/>
          <c:h val="0.76182707993474763"/>
        </c:manualLayout>
      </c:layout>
      <c:lineChart>
        <c:grouping val="standard"/>
        <c:ser>
          <c:idx val="0"/>
          <c:order val="0"/>
          <c:tx>
            <c:v>Private Net Saving</c:v>
          </c:tx>
          <c:spPr>
            <a:ln w="38100">
              <a:solidFill>
                <a:srgbClr val="000080"/>
              </a:solidFill>
              <a:prstDash val="solid"/>
            </a:ln>
          </c:spPr>
          <c:marker>
            <c:symbol val="none"/>
          </c:marker>
          <c:cat>
            <c:numRef>
              <c:f>Sheet2!$A$4:$A$220</c:f>
              <c:numCache>
                <c:formatCode>General</c:formatCode>
                <c:ptCount val="217"/>
                <c:pt idx="0">
                  <c:v>19551</c:v>
                </c:pt>
                <c:pt idx="1">
                  <c:v>19552</c:v>
                </c:pt>
                <c:pt idx="2">
                  <c:v>19553</c:v>
                </c:pt>
                <c:pt idx="3">
                  <c:v>19554</c:v>
                </c:pt>
                <c:pt idx="4">
                  <c:v>19561</c:v>
                </c:pt>
                <c:pt idx="5">
                  <c:v>19562</c:v>
                </c:pt>
                <c:pt idx="6">
                  <c:v>19563</c:v>
                </c:pt>
                <c:pt idx="7">
                  <c:v>19564</c:v>
                </c:pt>
                <c:pt idx="8">
                  <c:v>19571</c:v>
                </c:pt>
                <c:pt idx="9">
                  <c:v>19572</c:v>
                </c:pt>
                <c:pt idx="10">
                  <c:v>19573</c:v>
                </c:pt>
                <c:pt idx="11">
                  <c:v>19574</c:v>
                </c:pt>
                <c:pt idx="12">
                  <c:v>19581</c:v>
                </c:pt>
                <c:pt idx="13">
                  <c:v>19582</c:v>
                </c:pt>
                <c:pt idx="14">
                  <c:v>19583</c:v>
                </c:pt>
                <c:pt idx="15">
                  <c:v>19584</c:v>
                </c:pt>
                <c:pt idx="16">
                  <c:v>19591</c:v>
                </c:pt>
                <c:pt idx="17">
                  <c:v>19592</c:v>
                </c:pt>
                <c:pt idx="18">
                  <c:v>19593</c:v>
                </c:pt>
                <c:pt idx="19">
                  <c:v>19594</c:v>
                </c:pt>
                <c:pt idx="20">
                  <c:v>19601</c:v>
                </c:pt>
                <c:pt idx="21">
                  <c:v>19602</c:v>
                </c:pt>
                <c:pt idx="22">
                  <c:v>19603</c:v>
                </c:pt>
                <c:pt idx="23">
                  <c:v>19604</c:v>
                </c:pt>
                <c:pt idx="24">
                  <c:v>19611</c:v>
                </c:pt>
                <c:pt idx="25">
                  <c:v>19612</c:v>
                </c:pt>
                <c:pt idx="26">
                  <c:v>19613</c:v>
                </c:pt>
                <c:pt idx="27">
                  <c:v>19614</c:v>
                </c:pt>
                <c:pt idx="28">
                  <c:v>19621</c:v>
                </c:pt>
                <c:pt idx="29">
                  <c:v>19622</c:v>
                </c:pt>
                <c:pt idx="30">
                  <c:v>19623</c:v>
                </c:pt>
                <c:pt idx="31">
                  <c:v>19624</c:v>
                </c:pt>
                <c:pt idx="32">
                  <c:v>19631</c:v>
                </c:pt>
                <c:pt idx="33">
                  <c:v>19632</c:v>
                </c:pt>
                <c:pt idx="34">
                  <c:v>19633</c:v>
                </c:pt>
                <c:pt idx="35">
                  <c:v>19634</c:v>
                </c:pt>
                <c:pt idx="36">
                  <c:v>19641</c:v>
                </c:pt>
                <c:pt idx="37">
                  <c:v>19642</c:v>
                </c:pt>
                <c:pt idx="38">
                  <c:v>19643</c:v>
                </c:pt>
                <c:pt idx="39">
                  <c:v>19644</c:v>
                </c:pt>
                <c:pt idx="40">
                  <c:v>19651</c:v>
                </c:pt>
                <c:pt idx="41">
                  <c:v>19652</c:v>
                </c:pt>
                <c:pt idx="42">
                  <c:v>19653</c:v>
                </c:pt>
                <c:pt idx="43">
                  <c:v>19654</c:v>
                </c:pt>
                <c:pt idx="44">
                  <c:v>19661</c:v>
                </c:pt>
                <c:pt idx="45">
                  <c:v>19662</c:v>
                </c:pt>
                <c:pt idx="46">
                  <c:v>19663</c:v>
                </c:pt>
                <c:pt idx="47">
                  <c:v>19664</c:v>
                </c:pt>
                <c:pt idx="48">
                  <c:v>19671</c:v>
                </c:pt>
                <c:pt idx="49">
                  <c:v>19672</c:v>
                </c:pt>
                <c:pt idx="50">
                  <c:v>19673</c:v>
                </c:pt>
                <c:pt idx="51">
                  <c:v>19674</c:v>
                </c:pt>
                <c:pt idx="52">
                  <c:v>19681</c:v>
                </c:pt>
                <c:pt idx="53">
                  <c:v>19682</c:v>
                </c:pt>
                <c:pt idx="54">
                  <c:v>19683</c:v>
                </c:pt>
                <c:pt idx="55">
                  <c:v>19684</c:v>
                </c:pt>
                <c:pt idx="56">
                  <c:v>19691</c:v>
                </c:pt>
                <c:pt idx="57">
                  <c:v>19692</c:v>
                </c:pt>
                <c:pt idx="58">
                  <c:v>19693</c:v>
                </c:pt>
                <c:pt idx="59">
                  <c:v>19694</c:v>
                </c:pt>
                <c:pt idx="60">
                  <c:v>19701</c:v>
                </c:pt>
                <c:pt idx="61">
                  <c:v>19702</c:v>
                </c:pt>
                <c:pt idx="62">
                  <c:v>19703</c:v>
                </c:pt>
                <c:pt idx="63">
                  <c:v>19704</c:v>
                </c:pt>
                <c:pt idx="64">
                  <c:v>19711</c:v>
                </c:pt>
                <c:pt idx="65">
                  <c:v>19712</c:v>
                </c:pt>
                <c:pt idx="66">
                  <c:v>19713</c:v>
                </c:pt>
                <c:pt idx="67">
                  <c:v>19714</c:v>
                </c:pt>
                <c:pt idx="68">
                  <c:v>19721</c:v>
                </c:pt>
                <c:pt idx="69">
                  <c:v>19722</c:v>
                </c:pt>
                <c:pt idx="70">
                  <c:v>19723</c:v>
                </c:pt>
                <c:pt idx="71">
                  <c:v>19724</c:v>
                </c:pt>
                <c:pt idx="72">
                  <c:v>19731</c:v>
                </c:pt>
                <c:pt idx="73">
                  <c:v>19732</c:v>
                </c:pt>
                <c:pt idx="74">
                  <c:v>19733</c:v>
                </c:pt>
                <c:pt idx="75">
                  <c:v>19734</c:v>
                </c:pt>
                <c:pt idx="76">
                  <c:v>19741</c:v>
                </c:pt>
                <c:pt idx="77">
                  <c:v>19742</c:v>
                </c:pt>
                <c:pt idx="78">
                  <c:v>19743</c:v>
                </c:pt>
                <c:pt idx="79">
                  <c:v>19744</c:v>
                </c:pt>
                <c:pt idx="80">
                  <c:v>19751</c:v>
                </c:pt>
                <c:pt idx="81">
                  <c:v>19752</c:v>
                </c:pt>
                <c:pt idx="82">
                  <c:v>19753</c:v>
                </c:pt>
                <c:pt idx="83">
                  <c:v>19754</c:v>
                </c:pt>
                <c:pt idx="84">
                  <c:v>19761</c:v>
                </c:pt>
                <c:pt idx="85">
                  <c:v>19762</c:v>
                </c:pt>
                <c:pt idx="86">
                  <c:v>19763</c:v>
                </c:pt>
                <c:pt idx="87">
                  <c:v>19764</c:v>
                </c:pt>
                <c:pt idx="88">
                  <c:v>19771</c:v>
                </c:pt>
                <c:pt idx="89">
                  <c:v>19772</c:v>
                </c:pt>
                <c:pt idx="90">
                  <c:v>19773</c:v>
                </c:pt>
                <c:pt idx="91">
                  <c:v>19774</c:v>
                </c:pt>
                <c:pt idx="92">
                  <c:v>19781</c:v>
                </c:pt>
                <c:pt idx="93">
                  <c:v>19782</c:v>
                </c:pt>
                <c:pt idx="94">
                  <c:v>19783</c:v>
                </c:pt>
                <c:pt idx="95">
                  <c:v>19784</c:v>
                </c:pt>
                <c:pt idx="96">
                  <c:v>19791</c:v>
                </c:pt>
                <c:pt idx="97">
                  <c:v>19792</c:v>
                </c:pt>
                <c:pt idx="98">
                  <c:v>19793</c:v>
                </c:pt>
                <c:pt idx="99">
                  <c:v>19794</c:v>
                </c:pt>
                <c:pt idx="100">
                  <c:v>19801</c:v>
                </c:pt>
                <c:pt idx="101">
                  <c:v>19802</c:v>
                </c:pt>
                <c:pt idx="102">
                  <c:v>19803</c:v>
                </c:pt>
                <c:pt idx="103">
                  <c:v>19804</c:v>
                </c:pt>
                <c:pt idx="104">
                  <c:v>19811</c:v>
                </c:pt>
                <c:pt idx="105">
                  <c:v>19812</c:v>
                </c:pt>
                <c:pt idx="106">
                  <c:v>19813</c:v>
                </c:pt>
                <c:pt idx="107">
                  <c:v>19814</c:v>
                </c:pt>
                <c:pt idx="108">
                  <c:v>19821</c:v>
                </c:pt>
                <c:pt idx="109">
                  <c:v>19822</c:v>
                </c:pt>
                <c:pt idx="110">
                  <c:v>19823</c:v>
                </c:pt>
                <c:pt idx="111">
                  <c:v>19824</c:v>
                </c:pt>
                <c:pt idx="112">
                  <c:v>19831</c:v>
                </c:pt>
                <c:pt idx="113">
                  <c:v>19832</c:v>
                </c:pt>
                <c:pt idx="114">
                  <c:v>19833</c:v>
                </c:pt>
                <c:pt idx="115">
                  <c:v>19834</c:v>
                </c:pt>
                <c:pt idx="116">
                  <c:v>19841</c:v>
                </c:pt>
                <c:pt idx="117">
                  <c:v>19842</c:v>
                </c:pt>
                <c:pt idx="118">
                  <c:v>19843</c:v>
                </c:pt>
                <c:pt idx="119">
                  <c:v>19844</c:v>
                </c:pt>
                <c:pt idx="120">
                  <c:v>19851</c:v>
                </c:pt>
                <c:pt idx="121">
                  <c:v>19852</c:v>
                </c:pt>
                <c:pt idx="122">
                  <c:v>19853</c:v>
                </c:pt>
                <c:pt idx="123">
                  <c:v>19854</c:v>
                </c:pt>
                <c:pt idx="124">
                  <c:v>19861</c:v>
                </c:pt>
                <c:pt idx="125">
                  <c:v>19862</c:v>
                </c:pt>
                <c:pt idx="126">
                  <c:v>19863</c:v>
                </c:pt>
                <c:pt idx="127">
                  <c:v>19864</c:v>
                </c:pt>
                <c:pt idx="128">
                  <c:v>19871</c:v>
                </c:pt>
                <c:pt idx="129">
                  <c:v>19872</c:v>
                </c:pt>
                <c:pt idx="130">
                  <c:v>19873</c:v>
                </c:pt>
                <c:pt idx="131">
                  <c:v>19874</c:v>
                </c:pt>
                <c:pt idx="132">
                  <c:v>19881</c:v>
                </c:pt>
                <c:pt idx="133">
                  <c:v>19882</c:v>
                </c:pt>
                <c:pt idx="134">
                  <c:v>19883</c:v>
                </c:pt>
                <c:pt idx="135">
                  <c:v>19884</c:v>
                </c:pt>
                <c:pt idx="136">
                  <c:v>19891</c:v>
                </c:pt>
                <c:pt idx="137">
                  <c:v>19892</c:v>
                </c:pt>
                <c:pt idx="138">
                  <c:v>19893</c:v>
                </c:pt>
                <c:pt idx="139">
                  <c:v>19894</c:v>
                </c:pt>
                <c:pt idx="140">
                  <c:v>19901</c:v>
                </c:pt>
                <c:pt idx="141">
                  <c:v>19902</c:v>
                </c:pt>
                <c:pt idx="142">
                  <c:v>19903</c:v>
                </c:pt>
                <c:pt idx="143">
                  <c:v>19904</c:v>
                </c:pt>
                <c:pt idx="144">
                  <c:v>19911</c:v>
                </c:pt>
                <c:pt idx="145">
                  <c:v>19912</c:v>
                </c:pt>
                <c:pt idx="146">
                  <c:v>19913</c:v>
                </c:pt>
                <c:pt idx="147">
                  <c:v>19914</c:v>
                </c:pt>
                <c:pt idx="148">
                  <c:v>19921</c:v>
                </c:pt>
                <c:pt idx="149">
                  <c:v>19922</c:v>
                </c:pt>
                <c:pt idx="150">
                  <c:v>19923</c:v>
                </c:pt>
                <c:pt idx="151">
                  <c:v>19924</c:v>
                </c:pt>
                <c:pt idx="152">
                  <c:v>19931</c:v>
                </c:pt>
                <c:pt idx="153">
                  <c:v>19932</c:v>
                </c:pt>
                <c:pt idx="154">
                  <c:v>19933</c:v>
                </c:pt>
                <c:pt idx="155">
                  <c:v>19934</c:v>
                </c:pt>
                <c:pt idx="156">
                  <c:v>19941</c:v>
                </c:pt>
                <c:pt idx="157">
                  <c:v>19942</c:v>
                </c:pt>
                <c:pt idx="158">
                  <c:v>19943</c:v>
                </c:pt>
                <c:pt idx="159">
                  <c:v>19944</c:v>
                </c:pt>
                <c:pt idx="160">
                  <c:v>19951</c:v>
                </c:pt>
                <c:pt idx="161">
                  <c:v>19952</c:v>
                </c:pt>
                <c:pt idx="162">
                  <c:v>19953</c:v>
                </c:pt>
                <c:pt idx="163">
                  <c:v>19954</c:v>
                </c:pt>
                <c:pt idx="164">
                  <c:v>19961</c:v>
                </c:pt>
                <c:pt idx="165">
                  <c:v>19962</c:v>
                </c:pt>
                <c:pt idx="166">
                  <c:v>19963</c:v>
                </c:pt>
                <c:pt idx="167">
                  <c:v>19964</c:v>
                </c:pt>
                <c:pt idx="168">
                  <c:v>19971</c:v>
                </c:pt>
                <c:pt idx="169">
                  <c:v>19972</c:v>
                </c:pt>
                <c:pt idx="170">
                  <c:v>19973</c:v>
                </c:pt>
                <c:pt idx="171">
                  <c:v>19974</c:v>
                </c:pt>
                <c:pt idx="172">
                  <c:v>19981</c:v>
                </c:pt>
                <c:pt idx="173">
                  <c:v>19982</c:v>
                </c:pt>
                <c:pt idx="174">
                  <c:v>19983</c:v>
                </c:pt>
                <c:pt idx="175">
                  <c:v>19984</c:v>
                </c:pt>
                <c:pt idx="176">
                  <c:v>19991</c:v>
                </c:pt>
                <c:pt idx="177">
                  <c:v>19992</c:v>
                </c:pt>
                <c:pt idx="178">
                  <c:v>19993</c:v>
                </c:pt>
                <c:pt idx="179">
                  <c:v>19994</c:v>
                </c:pt>
                <c:pt idx="180">
                  <c:v>20001</c:v>
                </c:pt>
                <c:pt idx="181">
                  <c:v>20002</c:v>
                </c:pt>
                <c:pt idx="182">
                  <c:v>20003</c:v>
                </c:pt>
                <c:pt idx="183">
                  <c:v>20004</c:v>
                </c:pt>
                <c:pt idx="184">
                  <c:v>20011</c:v>
                </c:pt>
                <c:pt idx="185">
                  <c:v>20012</c:v>
                </c:pt>
                <c:pt idx="186">
                  <c:v>20013</c:v>
                </c:pt>
                <c:pt idx="187">
                  <c:v>20014</c:v>
                </c:pt>
                <c:pt idx="188">
                  <c:v>20021</c:v>
                </c:pt>
                <c:pt idx="189">
                  <c:v>20022</c:v>
                </c:pt>
                <c:pt idx="190">
                  <c:v>20023</c:v>
                </c:pt>
                <c:pt idx="191">
                  <c:v>20024</c:v>
                </c:pt>
                <c:pt idx="192">
                  <c:v>20031</c:v>
                </c:pt>
                <c:pt idx="193">
                  <c:v>20032</c:v>
                </c:pt>
                <c:pt idx="194">
                  <c:v>20033</c:v>
                </c:pt>
                <c:pt idx="195">
                  <c:v>20034</c:v>
                </c:pt>
                <c:pt idx="196">
                  <c:v>20041</c:v>
                </c:pt>
                <c:pt idx="197">
                  <c:v>20042</c:v>
                </c:pt>
                <c:pt idx="198">
                  <c:v>20043</c:v>
                </c:pt>
                <c:pt idx="199">
                  <c:v>20044</c:v>
                </c:pt>
                <c:pt idx="200">
                  <c:v>20051</c:v>
                </c:pt>
                <c:pt idx="201">
                  <c:v>20052</c:v>
                </c:pt>
                <c:pt idx="202">
                  <c:v>20053</c:v>
                </c:pt>
                <c:pt idx="203">
                  <c:v>20054</c:v>
                </c:pt>
                <c:pt idx="204">
                  <c:v>20061</c:v>
                </c:pt>
                <c:pt idx="205">
                  <c:v>20062</c:v>
                </c:pt>
                <c:pt idx="206">
                  <c:v>20063</c:v>
                </c:pt>
                <c:pt idx="207">
                  <c:v>20064</c:v>
                </c:pt>
                <c:pt idx="208">
                  <c:v>20071</c:v>
                </c:pt>
                <c:pt idx="209">
                  <c:v>20072</c:v>
                </c:pt>
                <c:pt idx="210">
                  <c:v>20073</c:v>
                </c:pt>
                <c:pt idx="211">
                  <c:v>20074</c:v>
                </c:pt>
                <c:pt idx="212">
                  <c:v>20081</c:v>
                </c:pt>
                <c:pt idx="213">
                  <c:v>20082</c:v>
                </c:pt>
                <c:pt idx="214">
                  <c:v>20083</c:v>
                </c:pt>
                <c:pt idx="215">
                  <c:v>20084</c:v>
                </c:pt>
                <c:pt idx="216">
                  <c:v>20091</c:v>
                </c:pt>
              </c:numCache>
            </c:numRef>
          </c:cat>
          <c:val>
            <c:numRef>
              <c:f>Sheet2!$L$4:$L$220</c:f>
              <c:numCache>
                <c:formatCode>0.00%</c:formatCode>
                <c:ptCount val="217"/>
                <c:pt idx="0">
                  <c:v>8.9639763975155277E-3</c:v>
                </c:pt>
                <c:pt idx="1">
                  <c:v>1.441093024369354E-3</c:v>
                </c:pt>
                <c:pt idx="2">
                  <c:v>3.4915357379331226E-3</c:v>
                </c:pt>
                <c:pt idx="3">
                  <c:v>-5.8122044600938984E-3</c:v>
                </c:pt>
                <c:pt idx="4">
                  <c:v>-3.1372556754728212E-3</c:v>
                </c:pt>
                <c:pt idx="5">
                  <c:v>3.298019500275928E-3</c:v>
                </c:pt>
                <c:pt idx="6">
                  <c:v>6.3129114936708881E-3</c:v>
                </c:pt>
                <c:pt idx="7">
                  <c:v>1.0037955124758986E-2</c:v>
                </c:pt>
                <c:pt idx="8">
                  <c:v>1.4554999224907047E-2</c:v>
                </c:pt>
                <c:pt idx="9">
                  <c:v>1.6207272070700461E-2</c:v>
                </c:pt>
                <c:pt idx="10">
                  <c:v>1.8212218649517706E-2</c:v>
                </c:pt>
                <c:pt idx="11">
                  <c:v>2.9714037484531278E-2</c:v>
                </c:pt>
                <c:pt idx="12">
                  <c:v>3.0515646331327594E-2</c:v>
                </c:pt>
                <c:pt idx="13">
                  <c:v>3.8725168113399516E-2</c:v>
                </c:pt>
                <c:pt idx="14">
                  <c:v>4.0288317992615702E-2</c:v>
                </c:pt>
                <c:pt idx="15">
                  <c:v>2.9121649484536091E-2</c:v>
                </c:pt>
                <c:pt idx="16">
                  <c:v>1.7383934747354363E-2</c:v>
                </c:pt>
                <c:pt idx="17">
                  <c:v>7.1518506520820407E-3</c:v>
                </c:pt>
                <c:pt idx="18">
                  <c:v>1.61658509419619E-2</c:v>
                </c:pt>
                <c:pt idx="19">
                  <c:v>1.1543257374449388E-2</c:v>
                </c:pt>
                <c:pt idx="20">
                  <c:v>-2.3082768091928002E-3</c:v>
                </c:pt>
                <c:pt idx="21">
                  <c:v>5.4980992395437375E-3</c:v>
                </c:pt>
                <c:pt idx="22">
                  <c:v>1.2329806208960044E-2</c:v>
                </c:pt>
                <c:pt idx="23">
                  <c:v>2.2803667601362449E-2</c:v>
                </c:pt>
                <c:pt idx="24">
                  <c:v>2.8090909280303042E-2</c:v>
                </c:pt>
                <c:pt idx="25">
                  <c:v>2.5407310432090966E-2</c:v>
                </c:pt>
                <c:pt idx="26">
                  <c:v>2.2740676979071891E-2</c:v>
                </c:pt>
                <c:pt idx="27">
                  <c:v>1.9889777600000033E-2</c:v>
                </c:pt>
                <c:pt idx="28">
                  <c:v>2.181186893766281E-2</c:v>
                </c:pt>
                <c:pt idx="29">
                  <c:v>2.3842195540308756E-2</c:v>
                </c:pt>
                <c:pt idx="30">
                  <c:v>2.1437288305084776E-2</c:v>
                </c:pt>
                <c:pt idx="31">
                  <c:v>2.0569696958868983E-2</c:v>
                </c:pt>
                <c:pt idx="32">
                  <c:v>1.7065072474599187E-2</c:v>
                </c:pt>
                <c:pt idx="33">
                  <c:v>1.504827393383322E-2</c:v>
                </c:pt>
                <c:pt idx="34">
                  <c:v>1.6137201117576497E-2</c:v>
                </c:pt>
                <c:pt idx="35">
                  <c:v>1.7445936858721388E-2</c:v>
                </c:pt>
                <c:pt idx="36">
                  <c:v>2.4884508010948318E-2</c:v>
                </c:pt>
                <c:pt idx="37">
                  <c:v>3.0092576108891302E-2</c:v>
                </c:pt>
                <c:pt idx="38">
                  <c:v>2.4996271290081994E-2</c:v>
                </c:pt>
                <c:pt idx="39">
                  <c:v>2.1726128941524793E-2</c:v>
                </c:pt>
                <c:pt idx="40">
                  <c:v>1.1326722706242322E-2</c:v>
                </c:pt>
                <c:pt idx="41">
                  <c:v>1.4286119595710217E-2</c:v>
                </c:pt>
                <c:pt idx="42">
                  <c:v>2.479735415502194E-2</c:v>
                </c:pt>
                <c:pt idx="43">
                  <c:v>2.3392188961802778E-2</c:v>
                </c:pt>
                <c:pt idx="44">
                  <c:v>1.5035681912084055E-2</c:v>
                </c:pt>
                <c:pt idx="45">
                  <c:v>1.4630769230769246E-2</c:v>
                </c:pt>
                <c:pt idx="46">
                  <c:v>1.7335183629587601E-2</c:v>
                </c:pt>
                <c:pt idx="47">
                  <c:v>2.3972245916794612E-2</c:v>
                </c:pt>
                <c:pt idx="48">
                  <c:v>3.5607728241718394E-2</c:v>
                </c:pt>
                <c:pt idx="49">
                  <c:v>3.4430256894445545E-2</c:v>
                </c:pt>
                <c:pt idx="50">
                  <c:v>3.2086967795650928E-2</c:v>
                </c:pt>
                <c:pt idx="51">
                  <c:v>3.0110252876149522E-2</c:v>
                </c:pt>
                <c:pt idx="52">
                  <c:v>2.4025467120684915E-2</c:v>
                </c:pt>
                <c:pt idx="53">
                  <c:v>2.5311817441136308E-2</c:v>
                </c:pt>
                <c:pt idx="54">
                  <c:v>1.4757450407712643E-2</c:v>
                </c:pt>
                <c:pt idx="55">
                  <c:v>1.1526229857163643E-2</c:v>
                </c:pt>
                <c:pt idx="56">
                  <c:v>1.1862757544224781E-3</c:v>
                </c:pt>
                <c:pt idx="57">
                  <c:v>-2.3355777265358015E-4</c:v>
                </c:pt>
                <c:pt idx="58">
                  <c:v>6.6606452540464304E-3</c:v>
                </c:pt>
                <c:pt idx="59">
                  <c:v>6.2824713844928971E-3</c:v>
                </c:pt>
                <c:pt idx="60">
                  <c:v>1.5363754325599685E-2</c:v>
                </c:pt>
                <c:pt idx="61">
                  <c:v>2.9122227813800448E-2</c:v>
                </c:pt>
                <c:pt idx="62">
                  <c:v>3.1982487865232709E-2</c:v>
                </c:pt>
                <c:pt idx="63">
                  <c:v>3.5718898575498571E-2</c:v>
                </c:pt>
                <c:pt idx="64">
                  <c:v>3.3994355640535372E-2</c:v>
                </c:pt>
                <c:pt idx="65">
                  <c:v>3.381645965507997E-2</c:v>
                </c:pt>
                <c:pt idx="66">
                  <c:v>3.1924865443693495E-2</c:v>
                </c:pt>
                <c:pt idx="67">
                  <c:v>2.8005244684924119E-2</c:v>
                </c:pt>
                <c:pt idx="68">
                  <c:v>1.8202285786290323E-2</c:v>
                </c:pt>
                <c:pt idx="69">
                  <c:v>1.5008157585644366E-2</c:v>
                </c:pt>
                <c:pt idx="70">
                  <c:v>1.2396575018004343E-2</c:v>
                </c:pt>
                <c:pt idx="71">
                  <c:v>1.4113441336441336E-2</c:v>
                </c:pt>
                <c:pt idx="72">
                  <c:v>1.1404611260856557E-2</c:v>
                </c:pt>
                <c:pt idx="73">
                  <c:v>1.4890305561629855E-2</c:v>
                </c:pt>
                <c:pt idx="74">
                  <c:v>1.6486493746405997E-2</c:v>
                </c:pt>
                <c:pt idx="75">
                  <c:v>1.6324537006004763E-2</c:v>
                </c:pt>
                <c:pt idx="76">
                  <c:v>2.2167241879751234E-2</c:v>
                </c:pt>
                <c:pt idx="77">
                  <c:v>1.7079380731165422E-2</c:v>
                </c:pt>
                <c:pt idx="78">
                  <c:v>1.4861981244221384E-2</c:v>
                </c:pt>
                <c:pt idx="79">
                  <c:v>2.9577647501931519E-2</c:v>
                </c:pt>
                <c:pt idx="80">
                  <c:v>5.9647476732999943E-2</c:v>
                </c:pt>
                <c:pt idx="81">
                  <c:v>8.988540165670153E-2</c:v>
                </c:pt>
                <c:pt idx="82">
                  <c:v>6.1361092687203536E-2</c:v>
                </c:pt>
                <c:pt idx="83">
                  <c:v>6.5293352338526123E-2</c:v>
                </c:pt>
                <c:pt idx="84">
                  <c:v>5.1012071984655405E-2</c:v>
                </c:pt>
                <c:pt idx="85">
                  <c:v>4.307385506122216E-2</c:v>
                </c:pt>
                <c:pt idx="86">
                  <c:v>3.9208050639107962E-2</c:v>
                </c:pt>
                <c:pt idx="87">
                  <c:v>3.781891598154144E-2</c:v>
                </c:pt>
                <c:pt idx="88">
                  <c:v>2.6453542848303646E-2</c:v>
                </c:pt>
                <c:pt idx="89">
                  <c:v>2.2337869996510641E-2</c:v>
                </c:pt>
                <c:pt idx="90">
                  <c:v>2.2141578361639352E-2</c:v>
                </c:pt>
                <c:pt idx="91">
                  <c:v>1.6161392716768481E-2</c:v>
                </c:pt>
                <c:pt idx="92">
                  <c:v>1.2011905869221474E-2</c:v>
                </c:pt>
                <c:pt idx="93">
                  <c:v>9.5443199894537974E-3</c:v>
                </c:pt>
                <c:pt idx="94">
                  <c:v>1.0537671660958921E-2</c:v>
                </c:pt>
                <c:pt idx="95">
                  <c:v>1.2916842780306158E-2</c:v>
                </c:pt>
                <c:pt idx="96">
                  <c:v>7.7192132278352714E-3</c:v>
                </c:pt>
                <c:pt idx="97">
                  <c:v>1.0692413179251911E-2</c:v>
                </c:pt>
                <c:pt idx="98">
                  <c:v>1.5992006344201781E-2</c:v>
                </c:pt>
                <c:pt idx="99">
                  <c:v>1.8631975431245201E-2</c:v>
                </c:pt>
                <c:pt idx="100">
                  <c:v>2.009247398356084E-2</c:v>
                </c:pt>
                <c:pt idx="101">
                  <c:v>3.6903238925731892E-2</c:v>
                </c:pt>
                <c:pt idx="102">
                  <c:v>4.5511701593225234E-2</c:v>
                </c:pt>
                <c:pt idx="103">
                  <c:v>3.2998285910181689E-2</c:v>
                </c:pt>
                <c:pt idx="104">
                  <c:v>2.3353530195994971E-2</c:v>
                </c:pt>
                <c:pt idx="105">
                  <c:v>2.4256919113357981E-2</c:v>
                </c:pt>
                <c:pt idx="106">
                  <c:v>2.7203802705474098E-2</c:v>
                </c:pt>
                <c:pt idx="107">
                  <c:v>3.7818168496376231E-2</c:v>
                </c:pt>
                <c:pt idx="108">
                  <c:v>4.2278150495795058E-2</c:v>
                </c:pt>
                <c:pt idx="109">
                  <c:v>5.1205476917383703E-2</c:v>
                </c:pt>
                <c:pt idx="110">
                  <c:v>5.2071302118307787E-2</c:v>
                </c:pt>
                <c:pt idx="111">
                  <c:v>6.2204928862084508E-2</c:v>
                </c:pt>
                <c:pt idx="112">
                  <c:v>6.2597847641007454E-2</c:v>
                </c:pt>
                <c:pt idx="113">
                  <c:v>5.2741650844170526E-2</c:v>
                </c:pt>
                <c:pt idx="114">
                  <c:v>4.8404981751316502E-2</c:v>
                </c:pt>
                <c:pt idx="115">
                  <c:v>3.9252134073973766E-2</c:v>
                </c:pt>
                <c:pt idx="116">
                  <c:v>2.77435946623374E-2</c:v>
                </c:pt>
                <c:pt idx="117">
                  <c:v>2.8600521194276179E-2</c:v>
                </c:pt>
                <c:pt idx="118">
                  <c:v>2.929840805162243E-2</c:v>
                </c:pt>
                <c:pt idx="119">
                  <c:v>2.9780002719750377E-2</c:v>
                </c:pt>
                <c:pt idx="120">
                  <c:v>2.3893586175997988E-2</c:v>
                </c:pt>
                <c:pt idx="121">
                  <c:v>3.2307693393916349E-2</c:v>
                </c:pt>
                <c:pt idx="122">
                  <c:v>2.5400104083167611E-2</c:v>
                </c:pt>
                <c:pt idx="123">
                  <c:v>2.3636072673435381E-2</c:v>
                </c:pt>
                <c:pt idx="124">
                  <c:v>2.345220691690519E-2</c:v>
                </c:pt>
                <c:pt idx="125">
                  <c:v>2.6943240985555884E-2</c:v>
                </c:pt>
                <c:pt idx="126">
                  <c:v>2.697581235451349E-2</c:v>
                </c:pt>
                <c:pt idx="127">
                  <c:v>1.9920651908806448E-2</c:v>
                </c:pt>
                <c:pt idx="128">
                  <c:v>2.249214199050039E-2</c:v>
                </c:pt>
                <c:pt idx="129">
                  <c:v>7.7901921108742113E-3</c:v>
                </c:pt>
                <c:pt idx="130">
                  <c:v>1.2028988428810637E-2</c:v>
                </c:pt>
                <c:pt idx="131">
                  <c:v>1.0459448272085149E-2</c:v>
                </c:pt>
                <c:pt idx="132">
                  <c:v>1.5675599581485882E-2</c:v>
                </c:pt>
                <c:pt idx="133">
                  <c:v>1.7453583687034209E-2</c:v>
                </c:pt>
                <c:pt idx="134">
                  <c:v>1.4922961706609603E-2</c:v>
                </c:pt>
                <c:pt idx="135">
                  <c:v>1.4046480992577381E-2</c:v>
                </c:pt>
                <c:pt idx="136">
                  <c:v>1.1092023418754581E-2</c:v>
                </c:pt>
                <c:pt idx="137">
                  <c:v>1.6282497294470438E-2</c:v>
                </c:pt>
                <c:pt idx="138">
                  <c:v>2.1075240268095076E-2</c:v>
                </c:pt>
                <c:pt idx="139">
                  <c:v>2.3625945574086014E-2</c:v>
                </c:pt>
                <c:pt idx="140">
                  <c:v>2.7899377718483356E-2</c:v>
                </c:pt>
                <c:pt idx="141">
                  <c:v>3.0699759207970082E-2</c:v>
                </c:pt>
                <c:pt idx="142">
                  <c:v>2.7860160714591006E-2</c:v>
                </c:pt>
                <c:pt idx="143">
                  <c:v>3.889413381870243E-2</c:v>
                </c:pt>
                <c:pt idx="144">
                  <c:v>5.1600741547932899E-2</c:v>
                </c:pt>
                <c:pt idx="145">
                  <c:v>5.4211225264028502E-2</c:v>
                </c:pt>
                <c:pt idx="146">
                  <c:v>5.0719346707454746E-2</c:v>
                </c:pt>
                <c:pt idx="147">
                  <c:v>5.4064994699050385E-2</c:v>
                </c:pt>
                <c:pt idx="148">
                  <c:v>5.8695714167191562E-2</c:v>
                </c:pt>
                <c:pt idx="149">
                  <c:v>5.3975612884125702E-2</c:v>
                </c:pt>
                <c:pt idx="150">
                  <c:v>5.5892421413899274E-2</c:v>
                </c:pt>
                <c:pt idx="151">
                  <c:v>4.7096416277472408E-2</c:v>
                </c:pt>
                <c:pt idx="152">
                  <c:v>5.1349271148415733E-2</c:v>
                </c:pt>
                <c:pt idx="153">
                  <c:v>4.1632787356321928E-2</c:v>
                </c:pt>
                <c:pt idx="154">
                  <c:v>4.0579500484531086E-2</c:v>
                </c:pt>
                <c:pt idx="155">
                  <c:v>3.0703352372788036E-2</c:v>
                </c:pt>
                <c:pt idx="156">
                  <c:v>2.970800014469686E-2</c:v>
                </c:pt>
                <c:pt idx="157">
                  <c:v>2.0735936135410006E-2</c:v>
                </c:pt>
                <c:pt idx="158">
                  <c:v>2.1462784560861693E-2</c:v>
                </c:pt>
                <c:pt idx="159">
                  <c:v>2.0271835937995853E-2</c:v>
                </c:pt>
                <c:pt idx="160">
                  <c:v>2.4234900995216802E-2</c:v>
                </c:pt>
                <c:pt idx="161">
                  <c:v>2.2597034417288581E-2</c:v>
                </c:pt>
                <c:pt idx="162">
                  <c:v>2.2849837997847195E-2</c:v>
                </c:pt>
                <c:pt idx="163">
                  <c:v>2.0942784389859408E-2</c:v>
                </c:pt>
                <c:pt idx="164">
                  <c:v>1.9931866986502081E-2</c:v>
                </c:pt>
                <c:pt idx="165">
                  <c:v>1.3878223365267173E-2</c:v>
                </c:pt>
                <c:pt idx="166">
                  <c:v>8.2494720894594076E-3</c:v>
                </c:pt>
                <c:pt idx="167">
                  <c:v>7.8606068179166901E-3</c:v>
                </c:pt>
                <c:pt idx="168">
                  <c:v>4.7499325655040283E-3</c:v>
                </c:pt>
                <c:pt idx="169">
                  <c:v>4.050663474940922E-3</c:v>
                </c:pt>
                <c:pt idx="170">
                  <c:v>-3.7571433084554488E-3</c:v>
                </c:pt>
                <c:pt idx="171">
                  <c:v>-9.3024685538812095E-3</c:v>
                </c:pt>
                <c:pt idx="172">
                  <c:v>-1.5208989693122945E-2</c:v>
                </c:pt>
                <c:pt idx="173">
                  <c:v>-1.9157531772945782E-2</c:v>
                </c:pt>
                <c:pt idx="174">
                  <c:v>-2.5090152909721841E-2</c:v>
                </c:pt>
                <c:pt idx="175">
                  <c:v>-2.6029618173951167E-2</c:v>
                </c:pt>
                <c:pt idx="176">
                  <c:v>-2.7585726575856218E-2</c:v>
                </c:pt>
                <c:pt idx="177">
                  <c:v>-3.3367922579234752E-2</c:v>
                </c:pt>
                <c:pt idx="178">
                  <c:v>-3.7825332323713011E-2</c:v>
                </c:pt>
                <c:pt idx="179">
                  <c:v>-3.9150596249867477E-2</c:v>
                </c:pt>
                <c:pt idx="180">
                  <c:v>-5.3701578345418083E-2</c:v>
                </c:pt>
                <c:pt idx="181">
                  <c:v>-5.1951989289245222E-2</c:v>
                </c:pt>
                <c:pt idx="182">
                  <c:v>-5.6091409116238923E-2</c:v>
                </c:pt>
                <c:pt idx="183">
                  <c:v>-5.1727809002885754E-2</c:v>
                </c:pt>
                <c:pt idx="184">
                  <c:v>-4.8081813999900212E-2</c:v>
                </c:pt>
                <c:pt idx="185">
                  <c:v>-3.8319604503431998E-2</c:v>
                </c:pt>
                <c:pt idx="186">
                  <c:v>-1.4597586703633906E-2</c:v>
                </c:pt>
                <c:pt idx="187">
                  <c:v>-1.6959770227454967E-2</c:v>
                </c:pt>
                <c:pt idx="188">
                  <c:v>-4.0691350378384656E-3</c:v>
                </c:pt>
                <c:pt idx="189">
                  <c:v>-4.5171002052442804E-3</c:v>
                </c:pt>
                <c:pt idx="190">
                  <c:v>-4.6879571404145424E-3</c:v>
                </c:pt>
                <c:pt idx="191">
                  <c:v>-3.040506090076485E-3</c:v>
                </c:pt>
                <c:pt idx="192">
                  <c:v>-4.5356031012096752E-3</c:v>
                </c:pt>
                <c:pt idx="193">
                  <c:v>1.4060454402777043E-3</c:v>
                </c:pt>
                <c:pt idx="194">
                  <c:v>8.534548980696369E-3</c:v>
                </c:pt>
                <c:pt idx="195">
                  <c:v>1.6631757208431784E-3</c:v>
                </c:pt>
                <c:pt idx="196">
                  <c:v>1.6844348390264443E-3</c:v>
                </c:pt>
                <c:pt idx="197">
                  <c:v>-8.1368426583063626E-3</c:v>
                </c:pt>
                <c:pt idx="198">
                  <c:v>-8.099462616624099E-3</c:v>
                </c:pt>
                <c:pt idx="199">
                  <c:v>-2.2239286264269749E-2</c:v>
                </c:pt>
                <c:pt idx="200">
                  <c:v>-2.4804653114279401E-2</c:v>
                </c:pt>
                <c:pt idx="201">
                  <c:v>-2.4930384709211554E-2</c:v>
                </c:pt>
                <c:pt idx="202">
                  <c:v>-1.4074748289228117E-2</c:v>
                </c:pt>
                <c:pt idx="203">
                  <c:v>-3.2753221306827146E-2</c:v>
                </c:pt>
                <c:pt idx="204">
                  <c:v>-3.5792000524707594E-2</c:v>
                </c:pt>
                <c:pt idx="205">
                  <c:v>-3.5287722130011752E-2</c:v>
                </c:pt>
                <c:pt idx="206">
                  <c:v>-3.6112600475489642E-2</c:v>
                </c:pt>
                <c:pt idx="207">
                  <c:v>-3.0907165989783221E-2</c:v>
                </c:pt>
                <c:pt idx="208">
                  <c:v>-3.0295975841727822E-2</c:v>
                </c:pt>
                <c:pt idx="209">
                  <c:v>-2.9905672122258215E-2</c:v>
                </c:pt>
                <c:pt idx="210">
                  <c:v>-1.8820974158632334E-2</c:v>
                </c:pt>
                <c:pt idx="211">
                  <c:v>-1.4714898750309022E-2</c:v>
                </c:pt>
                <c:pt idx="212">
                  <c:v>-9.5420763707321776E-3</c:v>
                </c:pt>
                <c:pt idx="213">
                  <c:v>1.2975990597716588E-2</c:v>
                </c:pt>
                <c:pt idx="214">
                  <c:v>1.0235068827708704E-2</c:v>
                </c:pt>
                <c:pt idx="215">
                  <c:v>1.5895777351382763E-2</c:v>
                </c:pt>
                <c:pt idx="216">
                  <c:v>1.9130512295936385E-2</c:v>
                </c:pt>
              </c:numCache>
            </c:numRef>
          </c:val>
        </c:ser>
        <c:ser>
          <c:idx val="1"/>
          <c:order val="1"/>
          <c:tx>
            <c:v>Public Deficit</c:v>
          </c:tx>
          <c:spPr>
            <a:ln w="38100">
              <a:solidFill>
                <a:srgbClr val="FF00FF"/>
              </a:solidFill>
              <a:prstDash val="solid"/>
            </a:ln>
          </c:spPr>
          <c:marker>
            <c:symbol val="none"/>
          </c:marker>
          <c:cat>
            <c:numRef>
              <c:f>Sheet2!$A$4:$A$220</c:f>
              <c:numCache>
                <c:formatCode>General</c:formatCode>
                <c:ptCount val="217"/>
                <c:pt idx="0">
                  <c:v>19551</c:v>
                </c:pt>
                <c:pt idx="1">
                  <c:v>19552</c:v>
                </c:pt>
                <c:pt idx="2">
                  <c:v>19553</c:v>
                </c:pt>
                <c:pt idx="3">
                  <c:v>19554</c:v>
                </c:pt>
                <c:pt idx="4">
                  <c:v>19561</c:v>
                </c:pt>
                <c:pt idx="5">
                  <c:v>19562</c:v>
                </c:pt>
                <c:pt idx="6">
                  <c:v>19563</c:v>
                </c:pt>
                <c:pt idx="7">
                  <c:v>19564</c:v>
                </c:pt>
                <c:pt idx="8">
                  <c:v>19571</c:v>
                </c:pt>
                <c:pt idx="9">
                  <c:v>19572</c:v>
                </c:pt>
                <c:pt idx="10">
                  <c:v>19573</c:v>
                </c:pt>
                <c:pt idx="11">
                  <c:v>19574</c:v>
                </c:pt>
                <c:pt idx="12">
                  <c:v>19581</c:v>
                </c:pt>
                <c:pt idx="13">
                  <c:v>19582</c:v>
                </c:pt>
                <c:pt idx="14">
                  <c:v>19583</c:v>
                </c:pt>
                <c:pt idx="15">
                  <c:v>19584</c:v>
                </c:pt>
                <c:pt idx="16">
                  <c:v>19591</c:v>
                </c:pt>
                <c:pt idx="17">
                  <c:v>19592</c:v>
                </c:pt>
                <c:pt idx="18">
                  <c:v>19593</c:v>
                </c:pt>
                <c:pt idx="19">
                  <c:v>19594</c:v>
                </c:pt>
                <c:pt idx="20">
                  <c:v>19601</c:v>
                </c:pt>
                <c:pt idx="21">
                  <c:v>19602</c:v>
                </c:pt>
                <c:pt idx="22">
                  <c:v>19603</c:v>
                </c:pt>
                <c:pt idx="23">
                  <c:v>19604</c:v>
                </c:pt>
                <c:pt idx="24">
                  <c:v>19611</c:v>
                </c:pt>
                <c:pt idx="25">
                  <c:v>19612</c:v>
                </c:pt>
                <c:pt idx="26">
                  <c:v>19613</c:v>
                </c:pt>
                <c:pt idx="27">
                  <c:v>19614</c:v>
                </c:pt>
                <c:pt idx="28">
                  <c:v>19621</c:v>
                </c:pt>
                <c:pt idx="29">
                  <c:v>19622</c:v>
                </c:pt>
                <c:pt idx="30">
                  <c:v>19623</c:v>
                </c:pt>
                <c:pt idx="31">
                  <c:v>19624</c:v>
                </c:pt>
                <c:pt idx="32">
                  <c:v>19631</c:v>
                </c:pt>
                <c:pt idx="33">
                  <c:v>19632</c:v>
                </c:pt>
                <c:pt idx="34">
                  <c:v>19633</c:v>
                </c:pt>
                <c:pt idx="35">
                  <c:v>19634</c:v>
                </c:pt>
                <c:pt idx="36">
                  <c:v>19641</c:v>
                </c:pt>
                <c:pt idx="37">
                  <c:v>19642</c:v>
                </c:pt>
                <c:pt idx="38">
                  <c:v>19643</c:v>
                </c:pt>
                <c:pt idx="39">
                  <c:v>19644</c:v>
                </c:pt>
                <c:pt idx="40">
                  <c:v>19651</c:v>
                </c:pt>
                <c:pt idx="41">
                  <c:v>19652</c:v>
                </c:pt>
                <c:pt idx="42">
                  <c:v>19653</c:v>
                </c:pt>
                <c:pt idx="43">
                  <c:v>19654</c:v>
                </c:pt>
                <c:pt idx="44">
                  <c:v>19661</c:v>
                </c:pt>
                <c:pt idx="45">
                  <c:v>19662</c:v>
                </c:pt>
                <c:pt idx="46">
                  <c:v>19663</c:v>
                </c:pt>
                <c:pt idx="47">
                  <c:v>19664</c:v>
                </c:pt>
                <c:pt idx="48">
                  <c:v>19671</c:v>
                </c:pt>
                <c:pt idx="49">
                  <c:v>19672</c:v>
                </c:pt>
                <c:pt idx="50">
                  <c:v>19673</c:v>
                </c:pt>
                <c:pt idx="51">
                  <c:v>19674</c:v>
                </c:pt>
                <c:pt idx="52">
                  <c:v>19681</c:v>
                </c:pt>
                <c:pt idx="53">
                  <c:v>19682</c:v>
                </c:pt>
                <c:pt idx="54">
                  <c:v>19683</c:v>
                </c:pt>
                <c:pt idx="55">
                  <c:v>19684</c:v>
                </c:pt>
                <c:pt idx="56">
                  <c:v>19691</c:v>
                </c:pt>
                <c:pt idx="57">
                  <c:v>19692</c:v>
                </c:pt>
                <c:pt idx="58">
                  <c:v>19693</c:v>
                </c:pt>
                <c:pt idx="59">
                  <c:v>19694</c:v>
                </c:pt>
                <c:pt idx="60">
                  <c:v>19701</c:v>
                </c:pt>
                <c:pt idx="61">
                  <c:v>19702</c:v>
                </c:pt>
                <c:pt idx="62">
                  <c:v>19703</c:v>
                </c:pt>
                <c:pt idx="63">
                  <c:v>19704</c:v>
                </c:pt>
                <c:pt idx="64">
                  <c:v>19711</c:v>
                </c:pt>
                <c:pt idx="65">
                  <c:v>19712</c:v>
                </c:pt>
                <c:pt idx="66">
                  <c:v>19713</c:v>
                </c:pt>
                <c:pt idx="67">
                  <c:v>19714</c:v>
                </c:pt>
                <c:pt idx="68">
                  <c:v>19721</c:v>
                </c:pt>
                <c:pt idx="69">
                  <c:v>19722</c:v>
                </c:pt>
                <c:pt idx="70">
                  <c:v>19723</c:v>
                </c:pt>
                <c:pt idx="71">
                  <c:v>19724</c:v>
                </c:pt>
                <c:pt idx="72">
                  <c:v>19731</c:v>
                </c:pt>
                <c:pt idx="73">
                  <c:v>19732</c:v>
                </c:pt>
                <c:pt idx="74">
                  <c:v>19733</c:v>
                </c:pt>
                <c:pt idx="75">
                  <c:v>19734</c:v>
                </c:pt>
                <c:pt idx="76">
                  <c:v>19741</c:v>
                </c:pt>
                <c:pt idx="77">
                  <c:v>19742</c:v>
                </c:pt>
                <c:pt idx="78">
                  <c:v>19743</c:v>
                </c:pt>
                <c:pt idx="79">
                  <c:v>19744</c:v>
                </c:pt>
                <c:pt idx="80">
                  <c:v>19751</c:v>
                </c:pt>
                <c:pt idx="81">
                  <c:v>19752</c:v>
                </c:pt>
                <c:pt idx="82">
                  <c:v>19753</c:v>
                </c:pt>
                <c:pt idx="83">
                  <c:v>19754</c:v>
                </c:pt>
                <c:pt idx="84">
                  <c:v>19761</c:v>
                </c:pt>
                <c:pt idx="85">
                  <c:v>19762</c:v>
                </c:pt>
                <c:pt idx="86">
                  <c:v>19763</c:v>
                </c:pt>
                <c:pt idx="87">
                  <c:v>19764</c:v>
                </c:pt>
                <c:pt idx="88">
                  <c:v>19771</c:v>
                </c:pt>
                <c:pt idx="89">
                  <c:v>19772</c:v>
                </c:pt>
                <c:pt idx="90">
                  <c:v>19773</c:v>
                </c:pt>
                <c:pt idx="91">
                  <c:v>19774</c:v>
                </c:pt>
                <c:pt idx="92">
                  <c:v>19781</c:v>
                </c:pt>
                <c:pt idx="93">
                  <c:v>19782</c:v>
                </c:pt>
                <c:pt idx="94">
                  <c:v>19783</c:v>
                </c:pt>
                <c:pt idx="95">
                  <c:v>19784</c:v>
                </c:pt>
                <c:pt idx="96">
                  <c:v>19791</c:v>
                </c:pt>
                <c:pt idx="97">
                  <c:v>19792</c:v>
                </c:pt>
                <c:pt idx="98">
                  <c:v>19793</c:v>
                </c:pt>
                <c:pt idx="99">
                  <c:v>19794</c:v>
                </c:pt>
                <c:pt idx="100">
                  <c:v>19801</c:v>
                </c:pt>
                <c:pt idx="101">
                  <c:v>19802</c:v>
                </c:pt>
                <c:pt idx="102">
                  <c:v>19803</c:v>
                </c:pt>
                <c:pt idx="103">
                  <c:v>19804</c:v>
                </c:pt>
                <c:pt idx="104">
                  <c:v>19811</c:v>
                </c:pt>
                <c:pt idx="105">
                  <c:v>19812</c:v>
                </c:pt>
                <c:pt idx="106">
                  <c:v>19813</c:v>
                </c:pt>
                <c:pt idx="107">
                  <c:v>19814</c:v>
                </c:pt>
                <c:pt idx="108">
                  <c:v>19821</c:v>
                </c:pt>
                <c:pt idx="109">
                  <c:v>19822</c:v>
                </c:pt>
                <c:pt idx="110">
                  <c:v>19823</c:v>
                </c:pt>
                <c:pt idx="111">
                  <c:v>19824</c:v>
                </c:pt>
                <c:pt idx="112">
                  <c:v>19831</c:v>
                </c:pt>
                <c:pt idx="113">
                  <c:v>19832</c:v>
                </c:pt>
                <c:pt idx="114">
                  <c:v>19833</c:v>
                </c:pt>
                <c:pt idx="115">
                  <c:v>19834</c:v>
                </c:pt>
                <c:pt idx="116">
                  <c:v>19841</c:v>
                </c:pt>
                <c:pt idx="117">
                  <c:v>19842</c:v>
                </c:pt>
                <c:pt idx="118">
                  <c:v>19843</c:v>
                </c:pt>
                <c:pt idx="119">
                  <c:v>19844</c:v>
                </c:pt>
                <c:pt idx="120">
                  <c:v>19851</c:v>
                </c:pt>
                <c:pt idx="121">
                  <c:v>19852</c:v>
                </c:pt>
                <c:pt idx="122">
                  <c:v>19853</c:v>
                </c:pt>
                <c:pt idx="123">
                  <c:v>19854</c:v>
                </c:pt>
                <c:pt idx="124">
                  <c:v>19861</c:v>
                </c:pt>
                <c:pt idx="125">
                  <c:v>19862</c:v>
                </c:pt>
                <c:pt idx="126">
                  <c:v>19863</c:v>
                </c:pt>
                <c:pt idx="127">
                  <c:v>19864</c:v>
                </c:pt>
                <c:pt idx="128">
                  <c:v>19871</c:v>
                </c:pt>
                <c:pt idx="129">
                  <c:v>19872</c:v>
                </c:pt>
                <c:pt idx="130">
                  <c:v>19873</c:v>
                </c:pt>
                <c:pt idx="131">
                  <c:v>19874</c:v>
                </c:pt>
                <c:pt idx="132">
                  <c:v>19881</c:v>
                </c:pt>
                <c:pt idx="133">
                  <c:v>19882</c:v>
                </c:pt>
                <c:pt idx="134">
                  <c:v>19883</c:v>
                </c:pt>
                <c:pt idx="135">
                  <c:v>19884</c:v>
                </c:pt>
                <c:pt idx="136">
                  <c:v>19891</c:v>
                </c:pt>
                <c:pt idx="137">
                  <c:v>19892</c:v>
                </c:pt>
                <c:pt idx="138">
                  <c:v>19893</c:v>
                </c:pt>
                <c:pt idx="139">
                  <c:v>19894</c:v>
                </c:pt>
                <c:pt idx="140">
                  <c:v>19901</c:v>
                </c:pt>
                <c:pt idx="141">
                  <c:v>19902</c:v>
                </c:pt>
                <c:pt idx="142">
                  <c:v>19903</c:v>
                </c:pt>
                <c:pt idx="143">
                  <c:v>19904</c:v>
                </c:pt>
                <c:pt idx="144">
                  <c:v>19911</c:v>
                </c:pt>
                <c:pt idx="145">
                  <c:v>19912</c:v>
                </c:pt>
                <c:pt idx="146">
                  <c:v>19913</c:v>
                </c:pt>
                <c:pt idx="147">
                  <c:v>19914</c:v>
                </c:pt>
                <c:pt idx="148">
                  <c:v>19921</c:v>
                </c:pt>
                <c:pt idx="149">
                  <c:v>19922</c:v>
                </c:pt>
                <c:pt idx="150">
                  <c:v>19923</c:v>
                </c:pt>
                <c:pt idx="151">
                  <c:v>19924</c:v>
                </c:pt>
                <c:pt idx="152">
                  <c:v>19931</c:v>
                </c:pt>
                <c:pt idx="153">
                  <c:v>19932</c:v>
                </c:pt>
                <c:pt idx="154">
                  <c:v>19933</c:v>
                </c:pt>
                <c:pt idx="155">
                  <c:v>19934</c:v>
                </c:pt>
                <c:pt idx="156">
                  <c:v>19941</c:v>
                </c:pt>
                <c:pt idx="157">
                  <c:v>19942</c:v>
                </c:pt>
                <c:pt idx="158">
                  <c:v>19943</c:v>
                </c:pt>
                <c:pt idx="159">
                  <c:v>19944</c:v>
                </c:pt>
                <c:pt idx="160">
                  <c:v>19951</c:v>
                </c:pt>
                <c:pt idx="161">
                  <c:v>19952</c:v>
                </c:pt>
                <c:pt idx="162">
                  <c:v>19953</c:v>
                </c:pt>
                <c:pt idx="163">
                  <c:v>19954</c:v>
                </c:pt>
                <c:pt idx="164">
                  <c:v>19961</c:v>
                </c:pt>
                <c:pt idx="165">
                  <c:v>19962</c:v>
                </c:pt>
                <c:pt idx="166">
                  <c:v>19963</c:v>
                </c:pt>
                <c:pt idx="167">
                  <c:v>19964</c:v>
                </c:pt>
                <c:pt idx="168">
                  <c:v>19971</c:v>
                </c:pt>
                <c:pt idx="169">
                  <c:v>19972</c:v>
                </c:pt>
                <c:pt idx="170">
                  <c:v>19973</c:v>
                </c:pt>
                <c:pt idx="171">
                  <c:v>19974</c:v>
                </c:pt>
                <c:pt idx="172">
                  <c:v>19981</c:v>
                </c:pt>
                <c:pt idx="173">
                  <c:v>19982</c:v>
                </c:pt>
                <c:pt idx="174">
                  <c:v>19983</c:v>
                </c:pt>
                <c:pt idx="175">
                  <c:v>19984</c:v>
                </c:pt>
                <c:pt idx="176">
                  <c:v>19991</c:v>
                </c:pt>
                <c:pt idx="177">
                  <c:v>19992</c:v>
                </c:pt>
                <c:pt idx="178">
                  <c:v>19993</c:v>
                </c:pt>
                <c:pt idx="179">
                  <c:v>19994</c:v>
                </c:pt>
                <c:pt idx="180">
                  <c:v>20001</c:v>
                </c:pt>
                <c:pt idx="181">
                  <c:v>20002</c:v>
                </c:pt>
                <c:pt idx="182">
                  <c:v>20003</c:v>
                </c:pt>
                <c:pt idx="183">
                  <c:v>20004</c:v>
                </c:pt>
                <c:pt idx="184">
                  <c:v>20011</c:v>
                </c:pt>
                <c:pt idx="185">
                  <c:v>20012</c:v>
                </c:pt>
                <c:pt idx="186">
                  <c:v>20013</c:v>
                </c:pt>
                <c:pt idx="187">
                  <c:v>20014</c:v>
                </c:pt>
                <c:pt idx="188">
                  <c:v>20021</c:v>
                </c:pt>
                <c:pt idx="189">
                  <c:v>20022</c:v>
                </c:pt>
                <c:pt idx="190">
                  <c:v>20023</c:v>
                </c:pt>
                <c:pt idx="191">
                  <c:v>20024</c:v>
                </c:pt>
                <c:pt idx="192">
                  <c:v>20031</c:v>
                </c:pt>
                <c:pt idx="193">
                  <c:v>20032</c:v>
                </c:pt>
                <c:pt idx="194">
                  <c:v>20033</c:v>
                </c:pt>
                <c:pt idx="195">
                  <c:v>20034</c:v>
                </c:pt>
                <c:pt idx="196">
                  <c:v>20041</c:v>
                </c:pt>
                <c:pt idx="197">
                  <c:v>20042</c:v>
                </c:pt>
                <c:pt idx="198">
                  <c:v>20043</c:v>
                </c:pt>
                <c:pt idx="199">
                  <c:v>20044</c:v>
                </c:pt>
                <c:pt idx="200">
                  <c:v>20051</c:v>
                </c:pt>
                <c:pt idx="201">
                  <c:v>20052</c:v>
                </c:pt>
                <c:pt idx="202">
                  <c:v>20053</c:v>
                </c:pt>
                <c:pt idx="203">
                  <c:v>20054</c:v>
                </c:pt>
                <c:pt idx="204">
                  <c:v>20061</c:v>
                </c:pt>
                <c:pt idx="205">
                  <c:v>20062</c:v>
                </c:pt>
                <c:pt idx="206">
                  <c:v>20063</c:v>
                </c:pt>
                <c:pt idx="207">
                  <c:v>20064</c:v>
                </c:pt>
                <c:pt idx="208">
                  <c:v>20071</c:v>
                </c:pt>
                <c:pt idx="209">
                  <c:v>20072</c:v>
                </c:pt>
                <c:pt idx="210">
                  <c:v>20073</c:v>
                </c:pt>
                <c:pt idx="211">
                  <c:v>20074</c:v>
                </c:pt>
                <c:pt idx="212">
                  <c:v>20081</c:v>
                </c:pt>
                <c:pt idx="213">
                  <c:v>20082</c:v>
                </c:pt>
                <c:pt idx="214">
                  <c:v>20083</c:v>
                </c:pt>
                <c:pt idx="215">
                  <c:v>20084</c:v>
                </c:pt>
                <c:pt idx="216">
                  <c:v>20091</c:v>
                </c:pt>
              </c:numCache>
            </c:numRef>
          </c:cat>
          <c:val>
            <c:numRef>
              <c:f>Sheet2!$M$4:$M$220</c:f>
              <c:numCache>
                <c:formatCode>0.00%</c:formatCode>
                <c:ptCount val="217"/>
                <c:pt idx="0">
                  <c:v>7.7217391304347923E-3</c:v>
                </c:pt>
                <c:pt idx="1">
                  <c:v>1.9279455191807599E-3</c:v>
                </c:pt>
                <c:pt idx="2">
                  <c:v>1.5835891148006011E-3</c:v>
                </c:pt>
                <c:pt idx="3">
                  <c:v>-6.9859178403755863E-3</c:v>
                </c:pt>
                <c:pt idx="4">
                  <c:v>-5.7049483124404403E-3</c:v>
                </c:pt>
                <c:pt idx="5">
                  <c:v>-1.7687696506501695E-3</c:v>
                </c:pt>
                <c:pt idx="6">
                  <c:v>-5.1924640129249794E-4</c:v>
                </c:pt>
                <c:pt idx="7">
                  <c:v>-2.3219491476211016E-4</c:v>
                </c:pt>
                <c:pt idx="8">
                  <c:v>2.0905316442276826E-3</c:v>
                </c:pt>
                <c:pt idx="9">
                  <c:v>5.5388636085099922E-3</c:v>
                </c:pt>
                <c:pt idx="10">
                  <c:v>7.2797427652733331E-3</c:v>
                </c:pt>
                <c:pt idx="11">
                  <c:v>2.1698439737902073E-2</c:v>
                </c:pt>
                <c:pt idx="12">
                  <c:v>2.7210223164614918E-2</c:v>
                </c:pt>
                <c:pt idx="13">
                  <c:v>3.6760529649409956E-2</c:v>
                </c:pt>
                <c:pt idx="14">
                  <c:v>3.7744328222507395E-2</c:v>
                </c:pt>
                <c:pt idx="15">
                  <c:v>2.8915459793814428E-2</c:v>
                </c:pt>
                <c:pt idx="16">
                  <c:v>2.0209929757971971E-2</c:v>
                </c:pt>
                <c:pt idx="17">
                  <c:v>1.1085759462741141E-2</c:v>
                </c:pt>
                <c:pt idx="18">
                  <c:v>1.6950597380124003E-2</c:v>
                </c:pt>
                <c:pt idx="19">
                  <c:v>1.2907248384504119E-2</c:v>
                </c:pt>
                <c:pt idx="20">
                  <c:v>-5.9149604387805765E-3</c:v>
                </c:pt>
                <c:pt idx="21">
                  <c:v>9.3535893536121975E-4</c:v>
                </c:pt>
                <c:pt idx="22">
                  <c:v>5.5219365643331434E-3</c:v>
                </c:pt>
                <c:pt idx="23">
                  <c:v>1.3445376754980021E-2</c:v>
                </c:pt>
                <c:pt idx="24">
                  <c:v>1.7863634469696969E-2</c:v>
                </c:pt>
                <c:pt idx="25">
                  <c:v>1.7984781295795855E-2</c:v>
                </c:pt>
                <c:pt idx="26">
                  <c:v>1.5825293903548678E-2</c:v>
                </c:pt>
                <c:pt idx="27">
                  <c:v>1.3134220444444442E-2</c:v>
                </c:pt>
                <c:pt idx="28">
                  <c:v>1.6258243383230762E-2</c:v>
                </c:pt>
                <c:pt idx="29">
                  <c:v>1.5608917667238435E-2</c:v>
                </c:pt>
                <c:pt idx="30">
                  <c:v>1.4318642372881331E-2</c:v>
                </c:pt>
                <c:pt idx="31">
                  <c:v>1.5007584948720473E-2</c:v>
                </c:pt>
                <c:pt idx="32">
                  <c:v>1.0424966453354376E-2</c:v>
                </c:pt>
                <c:pt idx="33">
                  <c:v>6.2117477077973495E-3</c:v>
                </c:pt>
                <c:pt idx="34">
                  <c:v>8.603942663762066E-3</c:v>
                </c:pt>
                <c:pt idx="35">
                  <c:v>8.1325968429360809E-3</c:v>
                </c:pt>
                <c:pt idx="36">
                  <c:v>1.2103479762750875E-2</c:v>
                </c:pt>
                <c:pt idx="37">
                  <c:v>1.9620577640899185E-2</c:v>
                </c:pt>
                <c:pt idx="38">
                  <c:v>1.3512304250559291E-2</c:v>
                </c:pt>
                <c:pt idx="39">
                  <c:v>1.0771279052553664E-2</c:v>
                </c:pt>
                <c:pt idx="40">
                  <c:v>2.9897941211758801E-3</c:v>
                </c:pt>
                <c:pt idx="41">
                  <c:v>4.4005085270585704E-3</c:v>
                </c:pt>
                <c:pt idx="42">
                  <c:v>1.63881977836174E-2</c:v>
                </c:pt>
                <c:pt idx="43">
                  <c:v>1.5232743853203418E-2</c:v>
                </c:pt>
                <c:pt idx="44">
                  <c:v>8.807576115121651E-3</c:v>
                </c:pt>
                <c:pt idx="45">
                  <c:v>9.5025641025641185E-3</c:v>
                </c:pt>
                <c:pt idx="46">
                  <c:v>1.3805620998432157E-2</c:v>
                </c:pt>
                <c:pt idx="47">
                  <c:v>1.9016231421539624E-2</c:v>
                </c:pt>
                <c:pt idx="48">
                  <c:v>3.0105160553988271E-2</c:v>
                </c:pt>
                <c:pt idx="49">
                  <c:v>3.0052292716189897E-2</c:v>
                </c:pt>
                <c:pt idx="50">
                  <c:v>2.8264246285133136E-2</c:v>
                </c:pt>
                <c:pt idx="51">
                  <c:v>2.6708891079260881E-2</c:v>
                </c:pt>
                <c:pt idx="52">
                  <c:v>2.1979768792368036E-2</c:v>
                </c:pt>
                <c:pt idx="53">
                  <c:v>2.2547544835304186E-2</c:v>
                </c:pt>
                <c:pt idx="54">
                  <c:v>1.3017184837563965E-2</c:v>
                </c:pt>
                <c:pt idx="55">
                  <c:v>1.0564989966517059E-2</c:v>
                </c:pt>
                <c:pt idx="56">
                  <c:v>-5.8272632674297674E-4</c:v>
                </c:pt>
                <c:pt idx="57">
                  <c:v>-8.4818683826893204E-4</c:v>
                </c:pt>
                <c:pt idx="58">
                  <c:v>5.0547023492392099E-3</c:v>
                </c:pt>
                <c:pt idx="59">
                  <c:v>3.3960374241066992E-3</c:v>
                </c:pt>
                <c:pt idx="60">
                  <c:v>1.1333071175776642E-2</c:v>
                </c:pt>
                <c:pt idx="61">
                  <c:v>2.3605922771702349E-2</c:v>
                </c:pt>
                <c:pt idx="62">
                  <c:v>2.8365851337203769E-2</c:v>
                </c:pt>
                <c:pt idx="63">
                  <c:v>3.2964862298195625E-2</c:v>
                </c:pt>
                <c:pt idx="64">
                  <c:v>2.9623964308476764E-2</c:v>
                </c:pt>
                <c:pt idx="65">
                  <c:v>3.3459029577338935E-2</c:v>
                </c:pt>
                <c:pt idx="66">
                  <c:v>3.1924866145879048E-2</c:v>
                </c:pt>
                <c:pt idx="67">
                  <c:v>3.0177136909385456E-2</c:v>
                </c:pt>
                <c:pt idx="68">
                  <c:v>2.2150536794354837E-2</c:v>
                </c:pt>
                <c:pt idx="69">
                  <c:v>1.8515489396411119E-2</c:v>
                </c:pt>
                <c:pt idx="70">
                  <c:v>1.4797151316315938E-2</c:v>
                </c:pt>
                <c:pt idx="71">
                  <c:v>1.5900535975135997E-2</c:v>
                </c:pt>
                <c:pt idx="72">
                  <c:v>9.4579215333932421E-3</c:v>
                </c:pt>
                <c:pt idx="73">
                  <c:v>1.066258400758075E-2</c:v>
                </c:pt>
                <c:pt idx="74">
                  <c:v>7.0701545428407137E-3</c:v>
                </c:pt>
                <c:pt idx="75">
                  <c:v>5.2925562072336316E-3</c:v>
                </c:pt>
                <c:pt idx="76">
                  <c:v>1.028057982031793E-2</c:v>
                </c:pt>
                <c:pt idx="77">
                  <c:v>1.4857603851073844E-2</c:v>
                </c:pt>
                <c:pt idx="78">
                  <c:v>1.4135517104741762E-2</c:v>
                </c:pt>
                <c:pt idx="79">
                  <c:v>2.622971285088849E-2</c:v>
                </c:pt>
                <c:pt idx="80">
                  <c:v>4.7435581456363986E-2</c:v>
                </c:pt>
                <c:pt idx="81">
                  <c:v>7.5622813901345384E-2</c:v>
                </c:pt>
                <c:pt idx="82">
                  <c:v>4.932477824760173E-2</c:v>
                </c:pt>
                <c:pt idx="83">
                  <c:v>5.1640977353571454E-2</c:v>
                </c:pt>
                <c:pt idx="84">
                  <c:v>4.2549926661401317E-2</c:v>
                </c:pt>
                <c:pt idx="85">
                  <c:v>3.7090137957781592E-2</c:v>
                </c:pt>
                <c:pt idx="86">
                  <c:v>3.6814794669567601E-2</c:v>
                </c:pt>
                <c:pt idx="87">
                  <c:v>3.4848565215085135E-2</c:v>
                </c:pt>
                <c:pt idx="88">
                  <c:v>2.9650407342477057E-2</c:v>
                </c:pt>
                <c:pt idx="89">
                  <c:v>2.5827226459299184E-2</c:v>
                </c:pt>
                <c:pt idx="90">
                  <c:v>2.4996371026273809E-2</c:v>
                </c:pt>
                <c:pt idx="91">
                  <c:v>2.4164417294123209E-2</c:v>
                </c:pt>
                <c:pt idx="92">
                  <c:v>2.2662073295507394E-2</c:v>
                </c:pt>
                <c:pt idx="93">
                  <c:v>1.4246161181175025E-2</c:v>
                </c:pt>
                <c:pt idx="94">
                  <c:v>1.4476027397260291E-2</c:v>
                </c:pt>
                <c:pt idx="95">
                  <c:v>1.2503098882912705E-2</c:v>
                </c:pt>
                <c:pt idx="96">
                  <c:v>7.4757553256238731E-3</c:v>
                </c:pt>
                <c:pt idx="97">
                  <c:v>1.073197795093685E-2</c:v>
                </c:pt>
                <c:pt idx="98">
                  <c:v>1.3992617656105811E-2</c:v>
                </c:pt>
                <c:pt idx="99">
                  <c:v>1.8556761279548563E-2</c:v>
                </c:pt>
                <c:pt idx="100">
                  <c:v>2.2991332746220516E-2</c:v>
                </c:pt>
                <c:pt idx="101">
                  <c:v>3.2250027479573604E-2</c:v>
                </c:pt>
                <c:pt idx="102">
                  <c:v>3.4351944883019993E-2</c:v>
                </c:pt>
                <c:pt idx="103">
                  <c:v>2.9707230030853616E-2</c:v>
                </c:pt>
                <c:pt idx="104">
                  <c:v>2.1846769361812356E-2</c:v>
                </c:pt>
                <c:pt idx="105">
                  <c:v>2.3317130079720035E-2</c:v>
                </c:pt>
                <c:pt idx="106">
                  <c:v>2.4055872898261096E-2</c:v>
                </c:pt>
                <c:pt idx="107">
                  <c:v>3.5377300568680457E-2</c:v>
                </c:pt>
                <c:pt idx="108">
                  <c:v>4.1085101041797405E-2</c:v>
                </c:pt>
                <c:pt idx="109">
                  <c:v>4.4852129398340934E-2</c:v>
                </c:pt>
                <c:pt idx="110">
                  <c:v>5.5397716867102202E-2</c:v>
                </c:pt>
                <c:pt idx="111">
                  <c:v>6.6459059451456068E-2</c:v>
                </c:pt>
                <c:pt idx="112">
                  <c:v>6.4073548539671274E-2</c:v>
                </c:pt>
                <c:pt idx="113">
                  <c:v>5.9825469004943149E-2</c:v>
                </c:pt>
                <c:pt idx="114">
                  <c:v>6.0942245005990027E-2</c:v>
                </c:pt>
                <c:pt idx="115">
                  <c:v>5.3830077225308318E-2</c:v>
                </c:pt>
                <c:pt idx="116">
                  <c:v>4.7588196986870092E-2</c:v>
                </c:pt>
                <c:pt idx="117">
                  <c:v>5.0321827244490983E-2</c:v>
                </c:pt>
                <c:pt idx="118">
                  <c:v>5.1243532056923384E-2</c:v>
                </c:pt>
                <c:pt idx="119">
                  <c:v>5.4603113036446264E-2</c:v>
                </c:pt>
                <c:pt idx="120">
                  <c:v>4.4793182716934103E-2</c:v>
                </c:pt>
                <c:pt idx="121">
                  <c:v>5.8180050826669362E-2</c:v>
                </c:pt>
                <c:pt idx="122">
                  <c:v>5.3020135472383094E-2</c:v>
                </c:pt>
                <c:pt idx="123">
                  <c:v>5.4087021121918787E-2</c:v>
                </c:pt>
                <c:pt idx="124">
                  <c:v>5.1884347594756755E-2</c:v>
                </c:pt>
                <c:pt idx="125">
                  <c:v>5.8215381909449984E-2</c:v>
                </c:pt>
                <c:pt idx="126">
                  <c:v>5.9640838885631424E-2</c:v>
                </c:pt>
                <c:pt idx="127">
                  <c:v>5.2185444046729416E-2</c:v>
                </c:pt>
                <c:pt idx="128">
                  <c:v>5.4460842514214507E-2</c:v>
                </c:pt>
                <c:pt idx="129">
                  <c:v>4.0007249466950945E-2</c:v>
                </c:pt>
                <c:pt idx="130">
                  <c:v>4.3640743954711403E-2</c:v>
                </c:pt>
                <c:pt idx="131">
                  <c:v>4.1893456885310314E-2</c:v>
                </c:pt>
                <c:pt idx="132">
                  <c:v>4.061552011582463E-2</c:v>
                </c:pt>
                <c:pt idx="133">
                  <c:v>3.8509126906420436E-2</c:v>
                </c:pt>
                <c:pt idx="134">
                  <c:v>3.4935763307138039E-2</c:v>
                </c:pt>
                <c:pt idx="135">
                  <c:v>3.6145172501468627E-2</c:v>
                </c:pt>
                <c:pt idx="136">
                  <c:v>2.9537736775209423E-2</c:v>
                </c:pt>
                <c:pt idx="137">
                  <c:v>3.3057459093635763E-2</c:v>
                </c:pt>
                <c:pt idx="138">
                  <c:v>3.5590223275976142E-2</c:v>
                </c:pt>
                <c:pt idx="139">
                  <c:v>3.843556504295819E-2</c:v>
                </c:pt>
                <c:pt idx="140">
                  <c:v>4.1789221219460174E-2</c:v>
                </c:pt>
                <c:pt idx="141">
                  <c:v>4.2807318667495077E-2</c:v>
                </c:pt>
                <c:pt idx="142">
                  <c:v>4.1724249935891973E-2</c:v>
                </c:pt>
                <c:pt idx="143">
                  <c:v>4.7340293644518423E-2</c:v>
                </c:pt>
                <c:pt idx="144">
                  <c:v>4.1970822228142815E-2</c:v>
                </c:pt>
                <c:pt idx="145">
                  <c:v>5.1193251553183217E-2</c:v>
                </c:pt>
                <c:pt idx="146">
                  <c:v>5.2408907141552365E-2</c:v>
                </c:pt>
                <c:pt idx="147">
                  <c:v>5.5820314128965882E-2</c:v>
                </c:pt>
                <c:pt idx="148">
                  <c:v>6.0406018877954382E-2</c:v>
                </c:pt>
                <c:pt idx="149">
                  <c:v>5.9508097494346837E-2</c:v>
                </c:pt>
                <c:pt idx="150">
                  <c:v>6.2474767451488424E-2</c:v>
                </c:pt>
                <c:pt idx="151">
                  <c:v>5.6441614589501178E-2</c:v>
                </c:pt>
                <c:pt idx="152">
                  <c:v>5.8057714069135992E-2</c:v>
                </c:pt>
                <c:pt idx="153">
                  <c:v>5.1962475801572892E-2</c:v>
                </c:pt>
                <c:pt idx="154">
                  <c:v>5.1171721540392179E-2</c:v>
                </c:pt>
                <c:pt idx="155">
                  <c:v>4.5232123442557663E-2</c:v>
                </c:pt>
                <c:pt idx="156">
                  <c:v>4.119693242656642E-2</c:v>
                </c:pt>
                <c:pt idx="157">
                  <c:v>3.5258088329421809E-2</c:v>
                </c:pt>
                <c:pt idx="158">
                  <c:v>3.7357768232579046E-2</c:v>
                </c:pt>
                <c:pt idx="159">
                  <c:v>3.7707506262392498E-2</c:v>
                </c:pt>
                <c:pt idx="160">
                  <c:v>3.8018470322515485E-2</c:v>
                </c:pt>
                <c:pt idx="161">
                  <c:v>3.7179443725749009E-2</c:v>
                </c:pt>
                <c:pt idx="162">
                  <c:v>3.4555435952637228E-2</c:v>
                </c:pt>
                <c:pt idx="163">
                  <c:v>3.0155269995683159E-2</c:v>
                </c:pt>
                <c:pt idx="164">
                  <c:v>3.086224456784125E-2</c:v>
                </c:pt>
                <c:pt idx="165">
                  <c:v>2.6466662380248182E-2</c:v>
                </c:pt>
                <c:pt idx="166">
                  <c:v>2.3796495797297371E-2</c:v>
                </c:pt>
                <c:pt idx="167">
                  <c:v>2.0096994151504854E-2</c:v>
                </c:pt>
                <c:pt idx="168">
                  <c:v>1.8307082213194364E-2</c:v>
                </c:pt>
                <c:pt idx="169">
                  <c:v>1.4462152596812333E-2</c:v>
                </c:pt>
                <c:pt idx="170">
                  <c:v>8.7459855762542903E-3</c:v>
                </c:pt>
                <c:pt idx="171">
                  <c:v>7.2121151939399004E-3</c:v>
                </c:pt>
                <c:pt idx="172">
                  <c:v>1.6197520526407751E-3</c:v>
                </c:pt>
                <c:pt idx="173">
                  <c:v>1.759780003937215E-3</c:v>
                </c:pt>
                <c:pt idx="174">
                  <c:v>-1.2892656010011947E-3</c:v>
                </c:pt>
                <c:pt idx="175">
                  <c:v>-2.0514195548575957E-3</c:v>
                </c:pt>
                <c:pt idx="176">
                  <c:v>-3.2219712127061237E-3</c:v>
                </c:pt>
                <c:pt idx="177">
                  <c:v>-4.799546667839231E-3</c:v>
                </c:pt>
                <c:pt idx="178">
                  <c:v>-5.6042778562222055E-3</c:v>
                </c:pt>
                <c:pt idx="179">
                  <c:v>-6.3137109254048935E-3</c:v>
                </c:pt>
                <c:pt idx="180">
                  <c:v>-1.6015535089806843E-2</c:v>
                </c:pt>
                <c:pt idx="181">
                  <c:v>-1.3154701575003079E-2</c:v>
                </c:pt>
                <c:pt idx="182">
                  <c:v>-1.3158517601739321E-2</c:v>
                </c:pt>
                <c:pt idx="183">
                  <c:v>-9.6126028617828062E-3</c:v>
                </c:pt>
                <c:pt idx="184">
                  <c:v>-7.0799780471985322E-3</c:v>
                </c:pt>
                <c:pt idx="185">
                  <c:v>-1.1834619677147393E-3</c:v>
                </c:pt>
                <c:pt idx="186">
                  <c:v>2.0182139298082859E-2</c:v>
                </c:pt>
                <c:pt idx="187">
                  <c:v>1.6472785492167217E-2</c:v>
                </c:pt>
                <c:pt idx="188">
                  <c:v>3.6671763407978085E-2</c:v>
                </c:pt>
                <c:pt idx="189">
                  <c:v>3.9551915293576052E-2</c:v>
                </c:pt>
                <c:pt idx="190">
                  <c:v>3.9339438037882098E-2</c:v>
                </c:pt>
                <c:pt idx="191">
                  <c:v>4.3158908507223107E-2</c:v>
                </c:pt>
                <c:pt idx="192">
                  <c:v>4.5045817570407695E-2</c:v>
                </c:pt>
                <c:pt idx="193">
                  <c:v>4.8738335272069278E-2</c:v>
                </c:pt>
                <c:pt idx="194">
                  <c:v>5.4528233808407066E-2</c:v>
                </c:pt>
                <c:pt idx="195">
                  <c:v>4.5836088952270718E-2</c:v>
                </c:pt>
                <c:pt idx="196">
                  <c:v>4.8966823314862871E-2</c:v>
                </c:pt>
                <c:pt idx="197">
                  <c:v>4.4935738648108646E-2</c:v>
                </c:pt>
                <c:pt idx="198">
                  <c:v>4.4475299890485903E-2</c:v>
                </c:pt>
                <c:pt idx="199">
                  <c:v>3.816158648856751E-2</c:v>
                </c:pt>
                <c:pt idx="200">
                  <c:v>3.1392396732289621E-2</c:v>
                </c:pt>
                <c:pt idx="201">
                  <c:v>3.1104443143377576E-2</c:v>
                </c:pt>
                <c:pt idx="202">
                  <c:v>3.8476655341277054E-2</c:v>
                </c:pt>
                <c:pt idx="203">
                  <c:v>3.1241139220566504E-2</c:v>
                </c:pt>
                <c:pt idx="204">
                  <c:v>2.35297378005494E-2</c:v>
                </c:pt>
                <c:pt idx="205">
                  <c:v>2.4776233040459259E-2</c:v>
                </c:pt>
                <c:pt idx="206">
                  <c:v>2.6198724480169081E-2</c:v>
                </c:pt>
                <c:pt idx="207">
                  <c:v>2.1671640451455188E-2</c:v>
                </c:pt>
                <c:pt idx="208">
                  <c:v>2.7264801012515816E-2</c:v>
                </c:pt>
                <c:pt idx="209">
                  <c:v>2.5694214098647958E-2</c:v>
                </c:pt>
                <c:pt idx="210">
                  <c:v>3.0065868606860009E-2</c:v>
                </c:pt>
                <c:pt idx="211">
                  <c:v>3.1650566577050177E-2</c:v>
                </c:pt>
                <c:pt idx="212">
                  <c:v>3.9394183508178193E-2</c:v>
                </c:pt>
                <c:pt idx="213">
                  <c:v>6.3524736959928468E-2</c:v>
                </c:pt>
                <c:pt idx="214">
                  <c:v>5.8553230461811732E-2</c:v>
                </c:pt>
                <c:pt idx="215">
                  <c:v>5.3905151125741554E-2</c:v>
                </c:pt>
                <c:pt idx="216">
                  <c:v>5.8639812397242745E-2</c:v>
                </c:pt>
              </c:numCache>
            </c:numRef>
          </c:val>
        </c:ser>
        <c:marker val="1"/>
        <c:axId val="39668736"/>
        <c:axId val="39670528"/>
      </c:lineChart>
      <c:catAx>
        <c:axId val="39668736"/>
        <c:scaling>
          <c:orientation val="minMax"/>
        </c:scaling>
        <c:axPos val="b"/>
        <c:numFmt formatCode="General" sourceLinked="1"/>
        <c:tickLblPos val="nextTo"/>
        <c:spPr>
          <a:ln w="3175">
            <a:solidFill>
              <a:srgbClr val="000000"/>
            </a:solidFill>
            <a:prstDash val="solid"/>
          </a:ln>
        </c:spPr>
        <c:txPr>
          <a:bodyPr rot="-5400000" vert="horz"/>
          <a:lstStyle/>
          <a:p>
            <a:pPr>
              <a:defRPr sz="1000" b="0" i="0" u="none" strike="noStrike" baseline="0">
                <a:solidFill>
                  <a:srgbClr val="000000"/>
                </a:solidFill>
                <a:latin typeface="Arial"/>
                <a:ea typeface="Arial"/>
                <a:cs typeface="Arial"/>
              </a:defRPr>
            </a:pPr>
            <a:endParaRPr lang="en-US"/>
          </a:p>
        </c:txPr>
        <c:crossAx val="39670528"/>
        <c:crosses val="autoZero"/>
        <c:auto val="1"/>
        <c:lblAlgn val="ctr"/>
        <c:lblOffset val="100"/>
        <c:tickLblSkip val="6"/>
        <c:tickMarkSkip val="1"/>
      </c:catAx>
      <c:valAx>
        <c:axId val="39670528"/>
        <c:scaling>
          <c:orientation val="minMax"/>
        </c:scaling>
        <c:axPos val="l"/>
        <c:majorGridlines>
          <c:spPr>
            <a:ln w="3175">
              <a:solidFill>
                <a:srgbClr val="000000"/>
              </a:solidFill>
              <a:prstDash val="solid"/>
            </a:ln>
          </c:spPr>
        </c:majorGridlines>
        <c:numFmt formatCode="0.0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39668736"/>
        <c:crosses val="autoZero"/>
        <c:crossBetween val="between"/>
      </c:valAx>
      <c:spPr>
        <a:solidFill>
          <a:srgbClr val="FFFFFF"/>
        </a:solidFill>
        <a:ln w="12700">
          <a:solidFill>
            <a:srgbClr val="808080"/>
          </a:solidFill>
          <a:prstDash val="solid"/>
        </a:ln>
      </c:spPr>
    </c:plotArea>
    <c:legend>
      <c:legendPos val="b"/>
      <c:layout>
        <c:manualLayout>
          <c:xMode val="edge"/>
          <c:yMode val="edge"/>
          <c:x val="0.29522752497225374"/>
          <c:y val="0.93311582381729197"/>
          <c:w val="0.47058823529411842"/>
          <c:h val="6.1990212071778128E-2"/>
        </c:manualLayout>
      </c:layout>
      <c:spPr>
        <a:solidFill>
          <a:srgbClr val="FFFFFF"/>
        </a:solidFill>
        <a:ln w="3175">
          <a:solidFill>
            <a:srgbClr val="000000"/>
          </a:solidFill>
          <a:prstDash val="solid"/>
        </a:ln>
      </c:spPr>
      <c:txPr>
        <a:bodyPr/>
        <a:lstStyle/>
        <a:p>
          <a:pPr>
            <a:defRPr sz="152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b="1" i="0" u="none" strike="noStrike" baseline="0">
                <a:solidFill>
                  <a:srgbClr val="000000"/>
                </a:solidFill>
                <a:latin typeface="Arial"/>
                <a:ea typeface="Arial"/>
                <a:cs typeface="Arial"/>
              </a:defRPr>
            </a:pPr>
            <a:r>
              <a:rPr lang="en-US"/>
              <a:t>Private Net Saving and Public Deficit, Both as a Percent of GDP</a:t>
            </a:r>
          </a:p>
        </c:rich>
      </c:tx>
      <c:layout>
        <c:manualLayout>
          <c:xMode val="edge"/>
          <c:yMode val="edge"/>
          <c:x val="0.14317425083240878"/>
          <c:y val="1.9575856443719453E-2"/>
        </c:manualLayout>
      </c:layout>
      <c:spPr>
        <a:noFill/>
        <a:ln w="25400">
          <a:noFill/>
        </a:ln>
      </c:spPr>
    </c:title>
    <c:plotArea>
      <c:layout>
        <c:manualLayout>
          <c:layoutTarget val="inner"/>
          <c:xMode val="edge"/>
          <c:yMode val="edge"/>
          <c:x val="7.3251942286348501E-2"/>
          <c:y val="0.13539967373572595"/>
          <c:w val="0.91564927857935818"/>
          <c:h val="0.76182707993474763"/>
        </c:manualLayout>
      </c:layout>
      <c:lineChart>
        <c:grouping val="standard"/>
        <c:ser>
          <c:idx val="0"/>
          <c:order val="0"/>
          <c:tx>
            <c:v>Private Net Saving</c:v>
          </c:tx>
          <c:spPr>
            <a:ln w="38100">
              <a:solidFill>
                <a:srgbClr val="000080"/>
              </a:solidFill>
              <a:prstDash val="solid"/>
            </a:ln>
          </c:spPr>
          <c:marker>
            <c:symbol val="none"/>
          </c:marker>
          <c:cat>
            <c:numRef>
              <c:f>Sheet2!$A$4:$A$220</c:f>
              <c:numCache>
                <c:formatCode>General</c:formatCode>
                <c:ptCount val="217"/>
                <c:pt idx="0">
                  <c:v>19551</c:v>
                </c:pt>
                <c:pt idx="1">
                  <c:v>19552</c:v>
                </c:pt>
                <c:pt idx="2">
                  <c:v>19553</c:v>
                </c:pt>
                <c:pt idx="3">
                  <c:v>19554</c:v>
                </c:pt>
                <c:pt idx="4">
                  <c:v>19561</c:v>
                </c:pt>
                <c:pt idx="5">
                  <c:v>19562</c:v>
                </c:pt>
                <c:pt idx="6">
                  <c:v>19563</c:v>
                </c:pt>
                <c:pt idx="7">
                  <c:v>19564</c:v>
                </c:pt>
                <c:pt idx="8">
                  <c:v>19571</c:v>
                </c:pt>
                <c:pt idx="9">
                  <c:v>19572</c:v>
                </c:pt>
                <c:pt idx="10">
                  <c:v>19573</c:v>
                </c:pt>
                <c:pt idx="11">
                  <c:v>19574</c:v>
                </c:pt>
                <c:pt idx="12">
                  <c:v>19581</c:v>
                </c:pt>
                <c:pt idx="13">
                  <c:v>19582</c:v>
                </c:pt>
                <c:pt idx="14">
                  <c:v>19583</c:v>
                </c:pt>
                <c:pt idx="15">
                  <c:v>19584</c:v>
                </c:pt>
                <c:pt idx="16">
                  <c:v>19591</c:v>
                </c:pt>
                <c:pt idx="17">
                  <c:v>19592</c:v>
                </c:pt>
                <c:pt idx="18">
                  <c:v>19593</c:v>
                </c:pt>
                <c:pt idx="19">
                  <c:v>19594</c:v>
                </c:pt>
                <c:pt idx="20">
                  <c:v>19601</c:v>
                </c:pt>
                <c:pt idx="21">
                  <c:v>19602</c:v>
                </c:pt>
                <c:pt idx="22">
                  <c:v>19603</c:v>
                </c:pt>
                <c:pt idx="23">
                  <c:v>19604</c:v>
                </c:pt>
                <c:pt idx="24">
                  <c:v>19611</c:v>
                </c:pt>
                <c:pt idx="25">
                  <c:v>19612</c:v>
                </c:pt>
                <c:pt idx="26">
                  <c:v>19613</c:v>
                </c:pt>
                <c:pt idx="27">
                  <c:v>19614</c:v>
                </c:pt>
                <c:pt idx="28">
                  <c:v>19621</c:v>
                </c:pt>
                <c:pt idx="29">
                  <c:v>19622</c:v>
                </c:pt>
                <c:pt idx="30">
                  <c:v>19623</c:v>
                </c:pt>
                <c:pt idx="31">
                  <c:v>19624</c:v>
                </c:pt>
                <c:pt idx="32">
                  <c:v>19631</c:v>
                </c:pt>
                <c:pt idx="33">
                  <c:v>19632</c:v>
                </c:pt>
                <c:pt idx="34">
                  <c:v>19633</c:v>
                </c:pt>
                <c:pt idx="35">
                  <c:v>19634</c:v>
                </c:pt>
                <c:pt idx="36">
                  <c:v>19641</c:v>
                </c:pt>
                <c:pt idx="37">
                  <c:v>19642</c:v>
                </c:pt>
                <c:pt idx="38">
                  <c:v>19643</c:v>
                </c:pt>
                <c:pt idx="39">
                  <c:v>19644</c:v>
                </c:pt>
                <c:pt idx="40">
                  <c:v>19651</c:v>
                </c:pt>
                <c:pt idx="41">
                  <c:v>19652</c:v>
                </c:pt>
                <c:pt idx="42">
                  <c:v>19653</c:v>
                </c:pt>
                <c:pt idx="43">
                  <c:v>19654</c:v>
                </c:pt>
                <c:pt idx="44">
                  <c:v>19661</c:v>
                </c:pt>
                <c:pt idx="45">
                  <c:v>19662</c:v>
                </c:pt>
                <c:pt idx="46">
                  <c:v>19663</c:v>
                </c:pt>
                <c:pt idx="47">
                  <c:v>19664</c:v>
                </c:pt>
                <c:pt idx="48">
                  <c:v>19671</c:v>
                </c:pt>
                <c:pt idx="49">
                  <c:v>19672</c:v>
                </c:pt>
                <c:pt idx="50">
                  <c:v>19673</c:v>
                </c:pt>
                <c:pt idx="51">
                  <c:v>19674</c:v>
                </c:pt>
                <c:pt idx="52">
                  <c:v>19681</c:v>
                </c:pt>
                <c:pt idx="53">
                  <c:v>19682</c:v>
                </c:pt>
                <c:pt idx="54">
                  <c:v>19683</c:v>
                </c:pt>
                <c:pt idx="55">
                  <c:v>19684</c:v>
                </c:pt>
                <c:pt idx="56">
                  <c:v>19691</c:v>
                </c:pt>
                <c:pt idx="57">
                  <c:v>19692</c:v>
                </c:pt>
                <c:pt idx="58">
                  <c:v>19693</c:v>
                </c:pt>
                <c:pt idx="59">
                  <c:v>19694</c:v>
                </c:pt>
                <c:pt idx="60">
                  <c:v>19701</c:v>
                </c:pt>
                <c:pt idx="61">
                  <c:v>19702</c:v>
                </c:pt>
                <c:pt idx="62">
                  <c:v>19703</c:v>
                </c:pt>
                <c:pt idx="63">
                  <c:v>19704</c:v>
                </c:pt>
                <c:pt idx="64">
                  <c:v>19711</c:v>
                </c:pt>
                <c:pt idx="65">
                  <c:v>19712</c:v>
                </c:pt>
                <c:pt idx="66">
                  <c:v>19713</c:v>
                </c:pt>
                <c:pt idx="67">
                  <c:v>19714</c:v>
                </c:pt>
                <c:pt idx="68">
                  <c:v>19721</c:v>
                </c:pt>
                <c:pt idx="69">
                  <c:v>19722</c:v>
                </c:pt>
                <c:pt idx="70">
                  <c:v>19723</c:v>
                </c:pt>
                <c:pt idx="71">
                  <c:v>19724</c:v>
                </c:pt>
                <c:pt idx="72">
                  <c:v>19731</c:v>
                </c:pt>
                <c:pt idx="73">
                  <c:v>19732</c:v>
                </c:pt>
                <c:pt idx="74">
                  <c:v>19733</c:v>
                </c:pt>
                <c:pt idx="75">
                  <c:v>19734</c:v>
                </c:pt>
                <c:pt idx="76">
                  <c:v>19741</c:v>
                </c:pt>
                <c:pt idx="77">
                  <c:v>19742</c:v>
                </c:pt>
                <c:pt idx="78">
                  <c:v>19743</c:v>
                </c:pt>
                <c:pt idx="79">
                  <c:v>19744</c:v>
                </c:pt>
                <c:pt idx="80">
                  <c:v>19751</c:v>
                </c:pt>
                <c:pt idx="81">
                  <c:v>19752</c:v>
                </c:pt>
                <c:pt idx="82">
                  <c:v>19753</c:v>
                </c:pt>
                <c:pt idx="83">
                  <c:v>19754</c:v>
                </c:pt>
                <c:pt idx="84">
                  <c:v>19761</c:v>
                </c:pt>
                <c:pt idx="85">
                  <c:v>19762</c:v>
                </c:pt>
                <c:pt idx="86">
                  <c:v>19763</c:v>
                </c:pt>
                <c:pt idx="87">
                  <c:v>19764</c:v>
                </c:pt>
                <c:pt idx="88">
                  <c:v>19771</c:v>
                </c:pt>
                <c:pt idx="89">
                  <c:v>19772</c:v>
                </c:pt>
                <c:pt idx="90">
                  <c:v>19773</c:v>
                </c:pt>
                <c:pt idx="91">
                  <c:v>19774</c:v>
                </c:pt>
                <c:pt idx="92">
                  <c:v>19781</c:v>
                </c:pt>
                <c:pt idx="93">
                  <c:v>19782</c:v>
                </c:pt>
                <c:pt idx="94">
                  <c:v>19783</c:v>
                </c:pt>
                <c:pt idx="95">
                  <c:v>19784</c:v>
                </c:pt>
                <c:pt idx="96">
                  <c:v>19791</c:v>
                </c:pt>
                <c:pt idx="97">
                  <c:v>19792</c:v>
                </c:pt>
                <c:pt idx="98">
                  <c:v>19793</c:v>
                </c:pt>
                <c:pt idx="99">
                  <c:v>19794</c:v>
                </c:pt>
                <c:pt idx="100">
                  <c:v>19801</c:v>
                </c:pt>
                <c:pt idx="101">
                  <c:v>19802</c:v>
                </c:pt>
                <c:pt idx="102">
                  <c:v>19803</c:v>
                </c:pt>
                <c:pt idx="103">
                  <c:v>19804</c:v>
                </c:pt>
                <c:pt idx="104">
                  <c:v>19811</c:v>
                </c:pt>
                <c:pt idx="105">
                  <c:v>19812</c:v>
                </c:pt>
                <c:pt idx="106">
                  <c:v>19813</c:v>
                </c:pt>
                <c:pt idx="107">
                  <c:v>19814</c:v>
                </c:pt>
                <c:pt idx="108">
                  <c:v>19821</c:v>
                </c:pt>
                <c:pt idx="109">
                  <c:v>19822</c:v>
                </c:pt>
                <c:pt idx="110">
                  <c:v>19823</c:v>
                </c:pt>
                <c:pt idx="111">
                  <c:v>19824</c:v>
                </c:pt>
                <c:pt idx="112">
                  <c:v>19831</c:v>
                </c:pt>
                <c:pt idx="113">
                  <c:v>19832</c:v>
                </c:pt>
                <c:pt idx="114">
                  <c:v>19833</c:v>
                </c:pt>
                <c:pt idx="115">
                  <c:v>19834</c:v>
                </c:pt>
                <c:pt idx="116">
                  <c:v>19841</c:v>
                </c:pt>
                <c:pt idx="117">
                  <c:v>19842</c:v>
                </c:pt>
                <c:pt idx="118">
                  <c:v>19843</c:v>
                </c:pt>
                <c:pt idx="119">
                  <c:v>19844</c:v>
                </c:pt>
                <c:pt idx="120">
                  <c:v>19851</c:v>
                </c:pt>
                <c:pt idx="121">
                  <c:v>19852</c:v>
                </c:pt>
                <c:pt idx="122">
                  <c:v>19853</c:v>
                </c:pt>
                <c:pt idx="123">
                  <c:v>19854</c:v>
                </c:pt>
                <c:pt idx="124">
                  <c:v>19861</c:v>
                </c:pt>
                <c:pt idx="125">
                  <c:v>19862</c:v>
                </c:pt>
                <c:pt idx="126">
                  <c:v>19863</c:v>
                </c:pt>
                <c:pt idx="127">
                  <c:v>19864</c:v>
                </c:pt>
                <c:pt idx="128">
                  <c:v>19871</c:v>
                </c:pt>
                <c:pt idx="129">
                  <c:v>19872</c:v>
                </c:pt>
                <c:pt idx="130">
                  <c:v>19873</c:v>
                </c:pt>
                <c:pt idx="131">
                  <c:v>19874</c:v>
                </c:pt>
                <c:pt idx="132">
                  <c:v>19881</c:v>
                </c:pt>
                <c:pt idx="133">
                  <c:v>19882</c:v>
                </c:pt>
                <c:pt idx="134">
                  <c:v>19883</c:v>
                </c:pt>
                <c:pt idx="135">
                  <c:v>19884</c:v>
                </c:pt>
                <c:pt idx="136">
                  <c:v>19891</c:v>
                </c:pt>
                <c:pt idx="137">
                  <c:v>19892</c:v>
                </c:pt>
                <c:pt idx="138">
                  <c:v>19893</c:v>
                </c:pt>
                <c:pt idx="139">
                  <c:v>19894</c:v>
                </c:pt>
                <c:pt idx="140">
                  <c:v>19901</c:v>
                </c:pt>
                <c:pt idx="141">
                  <c:v>19902</c:v>
                </c:pt>
                <c:pt idx="142">
                  <c:v>19903</c:v>
                </c:pt>
                <c:pt idx="143">
                  <c:v>19904</c:v>
                </c:pt>
                <c:pt idx="144">
                  <c:v>19911</c:v>
                </c:pt>
                <c:pt idx="145">
                  <c:v>19912</c:v>
                </c:pt>
                <c:pt idx="146">
                  <c:v>19913</c:v>
                </c:pt>
                <c:pt idx="147">
                  <c:v>19914</c:v>
                </c:pt>
                <c:pt idx="148">
                  <c:v>19921</c:v>
                </c:pt>
                <c:pt idx="149">
                  <c:v>19922</c:v>
                </c:pt>
                <c:pt idx="150">
                  <c:v>19923</c:v>
                </c:pt>
                <c:pt idx="151">
                  <c:v>19924</c:v>
                </c:pt>
                <c:pt idx="152">
                  <c:v>19931</c:v>
                </c:pt>
                <c:pt idx="153">
                  <c:v>19932</c:v>
                </c:pt>
                <c:pt idx="154">
                  <c:v>19933</c:v>
                </c:pt>
                <c:pt idx="155">
                  <c:v>19934</c:v>
                </c:pt>
                <c:pt idx="156">
                  <c:v>19941</c:v>
                </c:pt>
                <c:pt idx="157">
                  <c:v>19942</c:v>
                </c:pt>
                <c:pt idx="158">
                  <c:v>19943</c:v>
                </c:pt>
                <c:pt idx="159">
                  <c:v>19944</c:v>
                </c:pt>
                <c:pt idx="160">
                  <c:v>19951</c:v>
                </c:pt>
                <c:pt idx="161">
                  <c:v>19952</c:v>
                </c:pt>
                <c:pt idx="162">
                  <c:v>19953</c:v>
                </c:pt>
                <c:pt idx="163">
                  <c:v>19954</c:v>
                </c:pt>
                <c:pt idx="164">
                  <c:v>19961</c:v>
                </c:pt>
                <c:pt idx="165">
                  <c:v>19962</c:v>
                </c:pt>
                <c:pt idx="166">
                  <c:v>19963</c:v>
                </c:pt>
                <c:pt idx="167">
                  <c:v>19964</c:v>
                </c:pt>
                <c:pt idx="168">
                  <c:v>19971</c:v>
                </c:pt>
                <c:pt idx="169">
                  <c:v>19972</c:v>
                </c:pt>
                <c:pt idx="170">
                  <c:v>19973</c:v>
                </c:pt>
                <c:pt idx="171">
                  <c:v>19974</c:v>
                </c:pt>
                <c:pt idx="172">
                  <c:v>19981</c:v>
                </c:pt>
                <c:pt idx="173">
                  <c:v>19982</c:v>
                </c:pt>
                <c:pt idx="174">
                  <c:v>19983</c:v>
                </c:pt>
                <c:pt idx="175">
                  <c:v>19984</c:v>
                </c:pt>
                <c:pt idx="176">
                  <c:v>19991</c:v>
                </c:pt>
                <c:pt idx="177">
                  <c:v>19992</c:v>
                </c:pt>
                <c:pt idx="178">
                  <c:v>19993</c:v>
                </c:pt>
                <c:pt idx="179">
                  <c:v>19994</c:v>
                </c:pt>
                <c:pt idx="180">
                  <c:v>20001</c:v>
                </c:pt>
                <c:pt idx="181">
                  <c:v>20002</c:v>
                </c:pt>
                <c:pt idx="182">
                  <c:v>20003</c:v>
                </c:pt>
                <c:pt idx="183">
                  <c:v>20004</c:v>
                </c:pt>
                <c:pt idx="184">
                  <c:v>20011</c:v>
                </c:pt>
                <c:pt idx="185">
                  <c:v>20012</c:v>
                </c:pt>
                <c:pt idx="186">
                  <c:v>20013</c:v>
                </c:pt>
                <c:pt idx="187">
                  <c:v>20014</c:v>
                </c:pt>
                <c:pt idx="188">
                  <c:v>20021</c:v>
                </c:pt>
                <c:pt idx="189">
                  <c:v>20022</c:v>
                </c:pt>
                <c:pt idx="190">
                  <c:v>20023</c:v>
                </c:pt>
                <c:pt idx="191">
                  <c:v>20024</c:v>
                </c:pt>
                <c:pt idx="192">
                  <c:v>20031</c:v>
                </c:pt>
                <c:pt idx="193">
                  <c:v>20032</c:v>
                </c:pt>
                <c:pt idx="194">
                  <c:v>20033</c:v>
                </c:pt>
                <c:pt idx="195">
                  <c:v>20034</c:v>
                </c:pt>
                <c:pt idx="196">
                  <c:v>20041</c:v>
                </c:pt>
                <c:pt idx="197">
                  <c:v>20042</c:v>
                </c:pt>
                <c:pt idx="198">
                  <c:v>20043</c:v>
                </c:pt>
                <c:pt idx="199">
                  <c:v>20044</c:v>
                </c:pt>
                <c:pt idx="200">
                  <c:v>20051</c:v>
                </c:pt>
                <c:pt idx="201">
                  <c:v>20052</c:v>
                </c:pt>
                <c:pt idx="202">
                  <c:v>20053</c:v>
                </c:pt>
                <c:pt idx="203">
                  <c:v>20054</c:v>
                </c:pt>
                <c:pt idx="204">
                  <c:v>20061</c:v>
                </c:pt>
                <c:pt idx="205">
                  <c:v>20062</c:v>
                </c:pt>
                <c:pt idx="206">
                  <c:v>20063</c:v>
                </c:pt>
                <c:pt idx="207">
                  <c:v>20064</c:v>
                </c:pt>
                <c:pt idx="208">
                  <c:v>20071</c:v>
                </c:pt>
                <c:pt idx="209">
                  <c:v>20072</c:v>
                </c:pt>
                <c:pt idx="210">
                  <c:v>20073</c:v>
                </c:pt>
                <c:pt idx="211">
                  <c:v>20074</c:v>
                </c:pt>
                <c:pt idx="212">
                  <c:v>20081</c:v>
                </c:pt>
                <c:pt idx="213">
                  <c:v>20082</c:v>
                </c:pt>
                <c:pt idx="214">
                  <c:v>20083</c:v>
                </c:pt>
                <c:pt idx="215">
                  <c:v>20084</c:v>
                </c:pt>
                <c:pt idx="216">
                  <c:v>20091</c:v>
                </c:pt>
              </c:numCache>
            </c:numRef>
          </c:cat>
          <c:val>
            <c:numRef>
              <c:f>Sheet2!$L$4:$L$220</c:f>
              <c:numCache>
                <c:formatCode>0.00%</c:formatCode>
                <c:ptCount val="217"/>
                <c:pt idx="0">
                  <c:v>8.9639763975155277E-3</c:v>
                </c:pt>
                <c:pt idx="1">
                  <c:v>1.441093024369354E-3</c:v>
                </c:pt>
                <c:pt idx="2">
                  <c:v>3.4915357379331235E-3</c:v>
                </c:pt>
                <c:pt idx="3">
                  <c:v>-5.8122044600938984E-3</c:v>
                </c:pt>
                <c:pt idx="4">
                  <c:v>-3.1372556754728212E-3</c:v>
                </c:pt>
                <c:pt idx="5">
                  <c:v>3.2980195002759297E-3</c:v>
                </c:pt>
                <c:pt idx="6">
                  <c:v>6.3129114936708898E-3</c:v>
                </c:pt>
                <c:pt idx="7">
                  <c:v>1.0037955124758986E-2</c:v>
                </c:pt>
                <c:pt idx="8">
                  <c:v>1.4554999224907047E-2</c:v>
                </c:pt>
                <c:pt idx="9">
                  <c:v>1.6207272070700461E-2</c:v>
                </c:pt>
                <c:pt idx="10">
                  <c:v>1.8212218649517713E-2</c:v>
                </c:pt>
                <c:pt idx="11">
                  <c:v>2.9714037484531282E-2</c:v>
                </c:pt>
                <c:pt idx="12">
                  <c:v>3.0515646331327594E-2</c:v>
                </c:pt>
                <c:pt idx="13">
                  <c:v>3.8725168113399516E-2</c:v>
                </c:pt>
                <c:pt idx="14">
                  <c:v>4.0288317992615702E-2</c:v>
                </c:pt>
                <c:pt idx="15">
                  <c:v>2.9121649484536091E-2</c:v>
                </c:pt>
                <c:pt idx="16">
                  <c:v>1.7383934747354363E-2</c:v>
                </c:pt>
                <c:pt idx="17">
                  <c:v>7.1518506520820424E-3</c:v>
                </c:pt>
                <c:pt idx="18">
                  <c:v>1.6165850941961907E-2</c:v>
                </c:pt>
                <c:pt idx="19">
                  <c:v>1.1543257374449388E-2</c:v>
                </c:pt>
                <c:pt idx="20">
                  <c:v>-2.3082768091928002E-3</c:v>
                </c:pt>
                <c:pt idx="21">
                  <c:v>5.4980992395437401E-3</c:v>
                </c:pt>
                <c:pt idx="22">
                  <c:v>1.2329806208960051E-2</c:v>
                </c:pt>
                <c:pt idx="23">
                  <c:v>2.280366760136246E-2</c:v>
                </c:pt>
                <c:pt idx="24">
                  <c:v>2.8090909280303042E-2</c:v>
                </c:pt>
                <c:pt idx="25">
                  <c:v>2.540731043209099E-2</c:v>
                </c:pt>
                <c:pt idx="26">
                  <c:v>2.2740676979071891E-2</c:v>
                </c:pt>
                <c:pt idx="27">
                  <c:v>1.9889777600000044E-2</c:v>
                </c:pt>
                <c:pt idx="28">
                  <c:v>2.181186893766281E-2</c:v>
                </c:pt>
                <c:pt idx="29">
                  <c:v>2.3842195540308756E-2</c:v>
                </c:pt>
                <c:pt idx="30">
                  <c:v>2.1437288305084786E-2</c:v>
                </c:pt>
                <c:pt idx="31">
                  <c:v>2.0569696958868983E-2</c:v>
                </c:pt>
                <c:pt idx="32">
                  <c:v>1.7065072474599187E-2</c:v>
                </c:pt>
                <c:pt idx="33">
                  <c:v>1.504827393383322E-2</c:v>
                </c:pt>
                <c:pt idx="34">
                  <c:v>1.6137201117576497E-2</c:v>
                </c:pt>
                <c:pt idx="35">
                  <c:v>1.7445936858721388E-2</c:v>
                </c:pt>
                <c:pt idx="36">
                  <c:v>2.4884508010948318E-2</c:v>
                </c:pt>
                <c:pt idx="37">
                  <c:v>3.0092576108891302E-2</c:v>
                </c:pt>
                <c:pt idx="38">
                  <c:v>2.4996271290081983E-2</c:v>
                </c:pt>
                <c:pt idx="39">
                  <c:v>2.1726128941524793E-2</c:v>
                </c:pt>
                <c:pt idx="40">
                  <c:v>1.1326722706242326E-2</c:v>
                </c:pt>
                <c:pt idx="41">
                  <c:v>1.4286119595710222E-2</c:v>
                </c:pt>
                <c:pt idx="42">
                  <c:v>2.479735415502194E-2</c:v>
                </c:pt>
                <c:pt idx="43">
                  <c:v>2.3392188961802778E-2</c:v>
                </c:pt>
                <c:pt idx="44">
                  <c:v>1.5035681912084055E-2</c:v>
                </c:pt>
                <c:pt idx="45">
                  <c:v>1.4630769230769251E-2</c:v>
                </c:pt>
                <c:pt idx="46">
                  <c:v>1.7335183629587601E-2</c:v>
                </c:pt>
                <c:pt idx="47">
                  <c:v>2.3972245916794612E-2</c:v>
                </c:pt>
                <c:pt idx="48">
                  <c:v>3.5607728241718394E-2</c:v>
                </c:pt>
                <c:pt idx="49">
                  <c:v>3.4430256894445545E-2</c:v>
                </c:pt>
                <c:pt idx="50">
                  <c:v>3.2086967795650949E-2</c:v>
                </c:pt>
                <c:pt idx="51">
                  <c:v>3.0110252876149535E-2</c:v>
                </c:pt>
                <c:pt idx="52">
                  <c:v>2.4025467120684915E-2</c:v>
                </c:pt>
                <c:pt idx="53">
                  <c:v>2.5311817441136319E-2</c:v>
                </c:pt>
                <c:pt idx="54">
                  <c:v>1.4757450407712643E-2</c:v>
                </c:pt>
                <c:pt idx="55">
                  <c:v>1.1526229857163646E-2</c:v>
                </c:pt>
                <c:pt idx="56">
                  <c:v>1.1862757544224781E-3</c:v>
                </c:pt>
                <c:pt idx="57">
                  <c:v>-2.3355777265358015E-4</c:v>
                </c:pt>
                <c:pt idx="58">
                  <c:v>6.6606452540464304E-3</c:v>
                </c:pt>
                <c:pt idx="59">
                  <c:v>6.2824713844929006E-3</c:v>
                </c:pt>
                <c:pt idx="60">
                  <c:v>1.5363754325599685E-2</c:v>
                </c:pt>
                <c:pt idx="61">
                  <c:v>2.9122227813800448E-2</c:v>
                </c:pt>
                <c:pt idx="62">
                  <c:v>3.1982487865232709E-2</c:v>
                </c:pt>
                <c:pt idx="63">
                  <c:v>3.5718898575498571E-2</c:v>
                </c:pt>
                <c:pt idx="64">
                  <c:v>3.3994355640535372E-2</c:v>
                </c:pt>
                <c:pt idx="65">
                  <c:v>3.381645965507997E-2</c:v>
                </c:pt>
                <c:pt idx="66">
                  <c:v>3.1924865443693495E-2</c:v>
                </c:pt>
                <c:pt idx="67">
                  <c:v>2.8005244684924144E-2</c:v>
                </c:pt>
                <c:pt idx="68">
                  <c:v>1.8202285786290323E-2</c:v>
                </c:pt>
                <c:pt idx="69">
                  <c:v>1.5008157585644366E-2</c:v>
                </c:pt>
                <c:pt idx="70">
                  <c:v>1.2396575018004346E-2</c:v>
                </c:pt>
                <c:pt idx="71">
                  <c:v>1.4113441336441336E-2</c:v>
                </c:pt>
                <c:pt idx="72">
                  <c:v>1.1404611260856562E-2</c:v>
                </c:pt>
                <c:pt idx="73">
                  <c:v>1.4890305561629855E-2</c:v>
                </c:pt>
                <c:pt idx="74">
                  <c:v>1.6486493746406004E-2</c:v>
                </c:pt>
                <c:pt idx="75">
                  <c:v>1.6324537006004763E-2</c:v>
                </c:pt>
                <c:pt idx="76">
                  <c:v>2.2167241879751241E-2</c:v>
                </c:pt>
                <c:pt idx="77">
                  <c:v>1.7079380731165422E-2</c:v>
                </c:pt>
                <c:pt idx="78">
                  <c:v>1.4861981244221389E-2</c:v>
                </c:pt>
                <c:pt idx="79">
                  <c:v>2.9577647501931533E-2</c:v>
                </c:pt>
                <c:pt idx="80">
                  <c:v>5.9647476732999943E-2</c:v>
                </c:pt>
                <c:pt idx="81">
                  <c:v>8.988540165670153E-2</c:v>
                </c:pt>
                <c:pt idx="82">
                  <c:v>6.1361092687203536E-2</c:v>
                </c:pt>
                <c:pt idx="83">
                  <c:v>6.5293352338526123E-2</c:v>
                </c:pt>
                <c:pt idx="84">
                  <c:v>5.1012071984655426E-2</c:v>
                </c:pt>
                <c:pt idx="85">
                  <c:v>4.307385506122214E-2</c:v>
                </c:pt>
                <c:pt idx="86">
                  <c:v>3.9208050639107962E-2</c:v>
                </c:pt>
                <c:pt idx="87">
                  <c:v>3.7818915981541454E-2</c:v>
                </c:pt>
                <c:pt idx="88">
                  <c:v>2.6453542848303657E-2</c:v>
                </c:pt>
                <c:pt idx="89">
                  <c:v>2.2337869996510641E-2</c:v>
                </c:pt>
                <c:pt idx="90">
                  <c:v>2.2141578361639352E-2</c:v>
                </c:pt>
                <c:pt idx="91">
                  <c:v>1.6161392716768481E-2</c:v>
                </c:pt>
                <c:pt idx="92">
                  <c:v>1.2011905869221474E-2</c:v>
                </c:pt>
                <c:pt idx="93">
                  <c:v>9.5443199894537974E-3</c:v>
                </c:pt>
                <c:pt idx="94">
                  <c:v>1.0537671660958921E-2</c:v>
                </c:pt>
                <c:pt idx="95">
                  <c:v>1.2916842780306158E-2</c:v>
                </c:pt>
                <c:pt idx="96">
                  <c:v>7.7192132278352714E-3</c:v>
                </c:pt>
                <c:pt idx="97">
                  <c:v>1.0692413179251906E-2</c:v>
                </c:pt>
                <c:pt idx="98">
                  <c:v>1.5992006344201781E-2</c:v>
                </c:pt>
                <c:pt idx="99">
                  <c:v>1.8631975431245201E-2</c:v>
                </c:pt>
                <c:pt idx="100">
                  <c:v>2.009247398356084E-2</c:v>
                </c:pt>
                <c:pt idx="101">
                  <c:v>3.6903238925731892E-2</c:v>
                </c:pt>
                <c:pt idx="102">
                  <c:v>4.5511701593225234E-2</c:v>
                </c:pt>
                <c:pt idx="103">
                  <c:v>3.2998285910181689E-2</c:v>
                </c:pt>
                <c:pt idx="104">
                  <c:v>2.3353530195994971E-2</c:v>
                </c:pt>
                <c:pt idx="105">
                  <c:v>2.4256919113357981E-2</c:v>
                </c:pt>
                <c:pt idx="106">
                  <c:v>2.7203802705474123E-2</c:v>
                </c:pt>
                <c:pt idx="107">
                  <c:v>3.7818168496376245E-2</c:v>
                </c:pt>
                <c:pt idx="108">
                  <c:v>4.2278150495795044E-2</c:v>
                </c:pt>
                <c:pt idx="109">
                  <c:v>5.1205476917383703E-2</c:v>
                </c:pt>
                <c:pt idx="110">
                  <c:v>5.2071302118307787E-2</c:v>
                </c:pt>
                <c:pt idx="111">
                  <c:v>6.2204928862084508E-2</c:v>
                </c:pt>
                <c:pt idx="112">
                  <c:v>6.2597847641007454E-2</c:v>
                </c:pt>
                <c:pt idx="113">
                  <c:v>5.2741650844170533E-2</c:v>
                </c:pt>
                <c:pt idx="114">
                  <c:v>4.840498175131653E-2</c:v>
                </c:pt>
                <c:pt idx="115">
                  <c:v>3.9252134073973786E-2</c:v>
                </c:pt>
                <c:pt idx="116">
                  <c:v>2.77435946623374E-2</c:v>
                </c:pt>
                <c:pt idx="117">
                  <c:v>2.8600521194276179E-2</c:v>
                </c:pt>
                <c:pt idx="118">
                  <c:v>2.929840805162243E-2</c:v>
                </c:pt>
                <c:pt idx="119">
                  <c:v>2.9780002719750391E-2</c:v>
                </c:pt>
                <c:pt idx="120">
                  <c:v>2.3893586175997988E-2</c:v>
                </c:pt>
                <c:pt idx="121">
                  <c:v>3.2307693393916349E-2</c:v>
                </c:pt>
                <c:pt idx="122">
                  <c:v>2.5400104083167611E-2</c:v>
                </c:pt>
                <c:pt idx="123">
                  <c:v>2.3636072673435395E-2</c:v>
                </c:pt>
                <c:pt idx="124">
                  <c:v>2.345220691690519E-2</c:v>
                </c:pt>
                <c:pt idx="125">
                  <c:v>2.6943240985555901E-2</c:v>
                </c:pt>
                <c:pt idx="126">
                  <c:v>2.6975812354513507E-2</c:v>
                </c:pt>
                <c:pt idx="127">
                  <c:v>1.9920651908806455E-2</c:v>
                </c:pt>
                <c:pt idx="128">
                  <c:v>2.249214199050039E-2</c:v>
                </c:pt>
                <c:pt idx="129">
                  <c:v>7.7901921108742148E-3</c:v>
                </c:pt>
                <c:pt idx="130">
                  <c:v>1.2028988428810637E-2</c:v>
                </c:pt>
                <c:pt idx="131">
                  <c:v>1.0459448272085149E-2</c:v>
                </c:pt>
                <c:pt idx="132">
                  <c:v>1.5675599581485882E-2</c:v>
                </c:pt>
                <c:pt idx="133">
                  <c:v>1.7453583687034209E-2</c:v>
                </c:pt>
                <c:pt idx="134">
                  <c:v>1.4922961706609603E-2</c:v>
                </c:pt>
                <c:pt idx="135">
                  <c:v>1.4046480992577381E-2</c:v>
                </c:pt>
                <c:pt idx="136">
                  <c:v>1.1092023418754581E-2</c:v>
                </c:pt>
                <c:pt idx="137">
                  <c:v>1.6282497294470448E-2</c:v>
                </c:pt>
                <c:pt idx="138">
                  <c:v>2.1075240268095093E-2</c:v>
                </c:pt>
                <c:pt idx="139">
                  <c:v>2.3625945574086024E-2</c:v>
                </c:pt>
                <c:pt idx="140">
                  <c:v>2.789937771848338E-2</c:v>
                </c:pt>
                <c:pt idx="141">
                  <c:v>3.0699759207970082E-2</c:v>
                </c:pt>
                <c:pt idx="142">
                  <c:v>2.7860160714591006E-2</c:v>
                </c:pt>
                <c:pt idx="143">
                  <c:v>3.889413381870243E-2</c:v>
                </c:pt>
                <c:pt idx="144">
                  <c:v>5.1600741547932899E-2</c:v>
                </c:pt>
                <c:pt idx="145">
                  <c:v>5.4211225264028502E-2</c:v>
                </c:pt>
                <c:pt idx="146">
                  <c:v>5.0719346707454746E-2</c:v>
                </c:pt>
                <c:pt idx="147">
                  <c:v>5.4064994699050413E-2</c:v>
                </c:pt>
                <c:pt idx="148">
                  <c:v>5.8695714167191562E-2</c:v>
                </c:pt>
                <c:pt idx="149">
                  <c:v>5.3975612884125702E-2</c:v>
                </c:pt>
                <c:pt idx="150">
                  <c:v>5.5892421413899308E-2</c:v>
                </c:pt>
                <c:pt idx="151">
                  <c:v>4.7096416277472429E-2</c:v>
                </c:pt>
                <c:pt idx="152">
                  <c:v>5.1349271148415733E-2</c:v>
                </c:pt>
                <c:pt idx="153">
                  <c:v>4.1632787356321956E-2</c:v>
                </c:pt>
                <c:pt idx="154">
                  <c:v>4.0579500484531086E-2</c:v>
                </c:pt>
                <c:pt idx="155">
                  <c:v>3.0703352372788036E-2</c:v>
                </c:pt>
                <c:pt idx="156">
                  <c:v>2.970800014469686E-2</c:v>
                </c:pt>
                <c:pt idx="157">
                  <c:v>2.0735936135410006E-2</c:v>
                </c:pt>
                <c:pt idx="158">
                  <c:v>2.1462784560861693E-2</c:v>
                </c:pt>
                <c:pt idx="159">
                  <c:v>2.027183593799586E-2</c:v>
                </c:pt>
                <c:pt idx="160">
                  <c:v>2.4234900995216802E-2</c:v>
                </c:pt>
                <c:pt idx="161">
                  <c:v>2.2597034417288581E-2</c:v>
                </c:pt>
                <c:pt idx="162">
                  <c:v>2.2849837997847205E-2</c:v>
                </c:pt>
                <c:pt idx="163">
                  <c:v>2.0942784389859408E-2</c:v>
                </c:pt>
                <c:pt idx="164">
                  <c:v>1.9931866986502081E-2</c:v>
                </c:pt>
                <c:pt idx="165">
                  <c:v>1.3878223365267181E-2</c:v>
                </c:pt>
                <c:pt idx="166">
                  <c:v>8.2494720894594076E-3</c:v>
                </c:pt>
                <c:pt idx="167">
                  <c:v>7.8606068179166901E-3</c:v>
                </c:pt>
                <c:pt idx="168">
                  <c:v>4.7499325655040309E-3</c:v>
                </c:pt>
                <c:pt idx="169">
                  <c:v>4.0506634749409255E-3</c:v>
                </c:pt>
                <c:pt idx="170">
                  <c:v>-3.7571433084554514E-3</c:v>
                </c:pt>
                <c:pt idx="171">
                  <c:v>-9.3024685538812199E-3</c:v>
                </c:pt>
                <c:pt idx="172">
                  <c:v>-1.5208989693122949E-2</c:v>
                </c:pt>
                <c:pt idx="173">
                  <c:v>-1.9157531772945782E-2</c:v>
                </c:pt>
                <c:pt idx="174">
                  <c:v>-2.5090152909721841E-2</c:v>
                </c:pt>
                <c:pt idx="175">
                  <c:v>-2.6029618173951188E-2</c:v>
                </c:pt>
                <c:pt idx="176">
                  <c:v>-2.7585726575856229E-2</c:v>
                </c:pt>
                <c:pt idx="177">
                  <c:v>-3.3367922579234752E-2</c:v>
                </c:pt>
                <c:pt idx="178">
                  <c:v>-3.7825332323713032E-2</c:v>
                </c:pt>
                <c:pt idx="179">
                  <c:v>-3.9150596249867477E-2</c:v>
                </c:pt>
                <c:pt idx="180">
                  <c:v>-5.3701578345418083E-2</c:v>
                </c:pt>
                <c:pt idx="181">
                  <c:v>-5.1951989289245222E-2</c:v>
                </c:pt>
                <c:pt idx="182">
                  <c:v>-5.6091409116238923E-2</c:v>
                </c:pt>
                <c:pt idx="183">
                  <c:v>-5.1727809002885754E-2</c:v>
                </c:pt>
                <c:pt idx="184">
                  <c:v>-4.8081813999900212E-2</c:v>
                </c:pt>
                <c:pt idx="185">
                  <c:v>-3.8319604503431998E-2</c:v>
                </c:pt>
                <c:pt idx="186">
                  <c:v>-1.4597586703633906E-2</c:v>
                </c:pt>
                <c:pt idx="187">
                  <c:v>-1.6959770227454967E-2</c:v>
                </c:pt>
                <c:pt idx="188">
                  <c:v>-4.0691350378384656E-3</c:v>
                </c:pt>
                <c:pt idx="189">
                  <c:v>-4.5171002052442804E-3</c:v>
                </c:pt>
                <c:pt idx="190">
                  <c:v>-4.6879571404145424E-3</c:v>
                </c:pt>
                <c:pt idx="191">
                  <c:v>-3.0405060900764859E-3</c:v>
                </c:pt>
                <c:pt idx="192">
                  <c:v>-4.5356031012096804E-3</c:v>
                </c:pt>
                <c:pt idx="193">
                  <c:v>1.406045440277705E-3</c:v>
                </c:pt>
                <c:pt idx="194">
                  <c:v>8.534548980696369E-3</c:v>
                </c:pt>
                <c:pt idx="195">
                  <c:v>1.6631757208431792E-3</c:v>
                </c:pt>
                <c:pt idx="196">
                  <c:v>1.6844348390264447E-3</c:v>
                </c:pt>
                <c:pt idx="197">
                  <c:v>-8.136842658306366E-3</c:v>
                </c:pt>
                <c:pt idx="198">
                  <c:v>-8.0994626166241059E-3</c:v>
                </c:pt>
                <c:pt idx="199">
                  <c:v>-2.2239286264269766E-2</c:v>
                </c:pt>
                <c:pt idx="200">
                  <c:v>-2.4804653114279401E-2</c:v>
                </c:pt>
                <c:pt idx="201">
                  <c:v>-2.4930384709211554E-2</c:v>
                </c:pt>
                <c:pt idx="202">
                  <c:v>-1.4074748289228117E-2</c:v>
                </c:pt>
                <c:pt idx="203">
                  <c:v>-3.2753221306827146E-2</c:v>
                </c:pt>
                <c:pt idx="204">
                  <c:v>-3.5792000524707601E-2</c:v>
                </c:pt>
                <c:pt idx="205">
                  <c:v>-3.5287722130011752E-2</c:v>
                </c:pt>
                <c:pt idx="206">
                  <c:v>-3.6112600475489642E-2</c:v>
                </c:pt>
                <c:pt idx="207">
                  <c:v>-3.0907165989783238E-2</c:v>
                </c:pt>
                <c:pt idx="208">
                  <c:v>-3.0295975841727836E-2</c:v>
                </c:pt>
                <c:pt idx="209">
                  <c:v>-2.9905672122258215E-2</c:v>
                </c:pt>
                <c:pt idx="210">
                  <c:v>-1.8820974158632344E-2</c:v>
                </c:pt>
                <c:pt idx="211">
                  <c:v>-1.4714898750309022E-2</c:v>
                </c:pt>
                <c:pt idx="212">
                  <c:v>-9.5420763707321776E-3</c:v>
                </c:pt>
                <c:pt idx="213">
                  <c:v>1.2975990597716588E-2</c:v>
                </c:pt>
                <c:pt idx="214">
                  <c:v>1.0235068827708704E-2</c:v>
                </c:pt>
                <c:pt idx="215">
                  <c:v>1.5895777351382763E-2</c:v>
                </c:pt>
                <c:pt idx="216">
                  <c:v>1.9130512295936392E-2</c:v>
                </c:pt>
              </c:numCache>
            </c:numRef>
          </c:val>
        </c:ser>
        <c:ser>
          <c:idx val="1"/>
          <c:order val="1"/>
          <c:tx>
            <c:v>Public Deficit</c:v>
          </c:tx>
          <c:spPr>
            <a:ln w="38100">
              <a:solidFill>
                <a:srgbClr val="FF00FF"/>
              </a:solidFill>
              <a:prstDash val="solid"/>
            </a:ln>
          </c:spPr>
          <c:marker>
            <c:symbol val="none"/>
          </c:marker>
          <c:cat>
            <c:numRef>
              <c:f>Sheet2!$A$4:$A$220</c:f>
              <c:numCache>
                <c:formatCode>General</c:formatCode>
                <c:ptCount val="217"/>
                <c:pt idx="0">
                  <c:v>19551</c:v>
                </c:pt>
                <c:pt idx="1">
                  <c:v>19552</c:v>
                </c:pt>
                <c:pt idx="2">
                  <c:v>19553</c:v>
                </c:pt>
                <c:pt idx="3">
                  <c:v>19554</c:v>
                </c:pt>
                <c:pt idx="4">
                  <c:v>19561</c:v>
                </c:pt>
                <c:pt idx="5">
                  <c:v>19562</c:v>
                </c:pt>
                <c:pt idx="6">
                  <c:v>19563</c:v>
                </c:pt>
                <c:pt idx="7">
                  <c:v>19564</c:v>
                </c:pt>
                <c:pt idx="8">
                  <c:v>19571</c:v>
                </c:pt>
                <c:pt idx="9">
                  <c:v>19572</c:v>
                </c:pt>
                <c:pt idx="10">
                  <c:v>19573</c:v>
                </c:pt>
                <c:pt idx="11">
                  <c:v>19574</c:v>
                </c:pt>
                <c:pt idx="12">
                  <c:v>19581</c:v>
                </c:pt>
                <c:pt idx="13">
                  <c:v>19582</c:v>
                </c:pt>
                <c:pt idx="14">
                  <c:v>19583</c:v>
                </c:pt>
                <c:pt idx="15">
                  <c:v>19584</c:v>
                </c:pt>
                <c:pt idx="16">
                  <c:v>19591</c:v>
                </c:pt>
                <c:pt idx="17">
                  <c:v>19592</c:v>
                </c:pt>
                <c:pt idx="18">
                  <c:v>19593</c:v>
                </c:pt>
                <c:pt idx="19">
                  <c:v>19594</c:v>
                </c:pt>
                <c:pt idx="20">
                  <c:v>19601</c:v>
                </c:pt>
                <c:pt idx="21">
                  <c:v>19602</c:v>
                </c:pt>
                <c:pt idx="22">
                  <c:v>19603</c:v>
                </c:pt>
                <c:pt idx="23">
                  <c:v>19604</c:v>
                </c:pt>
                <c:pt idx="24">
                  <c:v>19611</c:v>
                </c:pt>
                <c:pt idx="25">
                  <c:v>19612</c:v>
                </c:pt>
                <c:pt idx="26">
                  <c:v>19613</c:v>
                </c:pt>
                <c:pt idx="27">
                  <c:v>19614</c:v>
                </c:pt>
                <c:pt idx="28">
                  <c:v>19621</c:v>
                </c:pt>
                <c:pt idx="29">
                  <c:v>19622</c:v>
                </c:pt>
                <c:pt idx="30">
                  <c:v>19623</c:v>
                </c:pt>
                <c:pt idx="31">
                  <c:v>19624</c:v>
                </c:pt>
                <c:pt idx="32">
                  <c:v>19631</c:v>
                </c:pt>
                <c:pt idx="33">
                  <c:v>19632</c:v>
                </c:pt>
                <c:pt idx="34">
                  <c:v>19633</c:v>
                </c:pt>
                <c:pt idx="35">
                  <c:v>19634</c:v>
                </c:pt>
                <c:pt idx="36">
                  <c:v>19641</c:v>
                </c:pt>
                <c:pt idx="37">
                  <c:v>19642</c:v>
                </c:pt>
                <c:pt idx="38">
                  <c:v>19643</c:v>
                </c:pt>
                <c:pt idx="39">
                  <c:v>19644</c:v>
                </c:pt>
                <c:pt idx="40">
                  <c:v>19651</c:v>
                </c:pt>
                <c:pt idx="41">
                  <c:v>19652</c:v>
                </c:pt>
                <c:pt idx="42">
                  <c:v>19653</c:v>
                </c:pt>
                <c:pt idx="43">
                  <c:v>19654</c:v>
                </c:pt>
                <c:pt idx="44">
                  <c:v>19661</c:v>
                </c:pt>
                <c:pt idx="45">
                  <c:v>19662</c:v>
                </c:pt>
                <c:pt idx="46">
                  <c:v>19663</c:v>
                </c:pt>
                <c:pt idx="47">
                  <c:v>19664</c:v>
                </c:pt>
                <c:pt idx="48">
                  <c:v>19671</c:v>
                </c:pt>
                <c:pt idx="49">
                  <c:v>19672</c:v>
                </c:pt>
                <c:pt idx="50">
                  <c:v>19673</c:v>
                </c:pt>
                <c:pt idx="51">
                  <c:v>19674</c:v>
                </c:pt>
                <c:pt idx="52">
                  <c:v>19681</c:v>
                </c:pt>
                <c:pt idx="53">
                  <c:v>19682</c:v>
                </c:pt>
                <c:pt idx="54">
                  <c:v>19683</c:v>
                </c:pt>
                <c:pt idx="55">
                  <c:v>19684</c:v>
                </c:pt>
                <c:pt idx="56">
                  <c:v>19691</c:v>
                </c:pt>
                <c:pt idx="57">
                  <c:v>19692</c:v>
                </c:pt>
                <c:pt idx="58">
                  <c:v>19693</c:v>
                </c:pt>
                <c:pt idx="59">
                  <c:v>19694</c:v>
                </c:pt>
                <c:pt idx="60">
                  <c:v>19701</c:v>
                </c:pt>
                <c:pt idx="61">
                  <c:v>19702</c:v>
                </c:pt>
                <c:pt idx="62">
                  <c:v>19703</c:v>
                </c:pt>
                <c:pt idx="63">
                  <c:v>19704</c:v>
                </c:pt>
                <c:pt idx="64">
                  <c:v>19711</c:v>
                </c:pt>
                <c:pt idx="65">
                  <c:v>19712</c:v>
                </c:pt>
                <c:pt idx="66">
                  <c:v>19713</c:v>
                </c:pt>
                <c:pt idx="67">
                  <c:v>19714</c:v>
                </c:pt>
                <c:pt idx="68">
                  <c:v>19721</c:v>
                </c:pt>
                <c:pt idx="69">
                  <c:v>19722</c:v>
                </c:pt>
                <c:pt idx="70">
                  <c:v>19723</c:v>
                </c:pt>
                <c:pt idx="71">
                  <c:v>19724</c:v>
                </c:pt>
                <c:pt idx="72">
                  <c:v>19731</c:v>
                </c:pt>
                <c:pt idx="73">
                  <c:v>19732</c:v>
                </c:pt>
                <c:pt idx="74">
                  <c:v>19733</c:v>
                </c:pt>
                <c:pt idx="75">
                  <c:v>19734</c:v>
                </c:pt>
                <c:pt idx="76">
                  <c:v>19741</c:v>
                </c:pt>
                <c:pt idx="77">
                  <c:v>19742</c:v>
                </c:pt>
                <c:pt idx="78">
                  <c:v>19743</c:v>
                </c:pt>
                <c:pt idx="79">
                  <c:v>19744</c:v>
                </c:pt>
                <c:pt idx="80">
                  <c:v>19751</c:v>
                </c:pt>
                <c:pt idx="81">
                  <c:v>19752</c:v>
                </c:pt>
                <c:pt idx="82">
                  <c:v>19753</c:v>
                </c:pt>
                <c:pt idx="83">
                  <c:v>19754</c:v>
                </c:pt>
                <c:pt idx="84">
                  <c:v>19761</c:v>
                </c:pt>
                <c:pt idx="85">
                  <c:v>19762</c:v>
                </c:pt>
                <c:pt idx="86">
                  <c:v>19763</c:v>
                </c:pt>
                <c:pt idx="87">
                  <c:v>19764</c:v>
                </c:pt>
                <c:pt idx="88">
                  <c:v>19771</c:v>
                </c:pt>
                <c:pt idx="89">
                  <c:v>19772</c:v>
                </c:pt>
                <c:pt idx="90">
                  <c:v>19773</c:v>
                </c:pt>
                <c:pt idx="91">
                  <c:v>19774</c:v>
                </c:pt>
                <c:pt idx="92">
                  <c:v>19781</c:v>
                </c:pt>
                <c:pt idx="93">
                  <c:v>19782</c:v>
                </c:pt>
                <c:pt idx="94">
                  <c:v>19783</c:v>
                </c:pt>
                <c:pt idx="95">
                  <c:v>19784</c:v>
                </c:pt>
                <c:pt idx="96">
                  <c:v>19791</c:v>
                </c:pt>
                <c:pt idx="97">
                  <c:v>19792</c:v>
                </c:pt>
                <c:pt idx="98">
                  <c:v>19793</c:v>
                </c:pt>
                <c:pt idx="99">
                  <c:v>19794</c:v>
                </c:pt>
                <c:pt idx="100">
                  <c:v>19801</c:v>
                </c:pt>
                <c:pt idx="101">
                  <c:v>19802</c:v>
                </c:pt>
                <c:pt idx="102">
                  <c:v>19803</c:v>
                </c:pt>
                <c:pt idx="103">
                  <c:v>19804</c:v>
                </c:pt>
                <c:pt idx="104">
                  <c:v>19811</c:v>
                </c:pt>
                <c:pt idx="105">
                  <c:v>19812</c:v>
                </c:pt>
                <c:pt idx="106">
                  <c:v>19813</c:v>
                </c:pt>
                <c:pt idx="107">
                  <c:v>19814</c:v>
                </c:pt>
                <c:pt idx="108">
                  <c:v>19821</c:v>
                </c:pt>
                <c:pt idx="109">
                  <c:v>19822</c:v>
                </c:pt>
                <c:pt idx="110">
                  <c:v>19823</c:v>
                </c:pt>
                <c:pt idx="111">
                  <c:v>19824</c:v>
                </c:pt>
                <c:pt idx="112">
                  <c:v>19831</c:v>
                </c:pt>
                <c:pt idx="113">
                  <c:v>19832</c:v>
                </c:pt>
                <c:pt idx="114">
                  <c:v>19833</c:v>
                </c:pt>
                <c:pt idx="115">
                  <c:v>19834</c:v>
                </c:pt>
                <c:pt idx="116">
                  <c:v>19841</c:v>
                </c:pt>
                <c:pt idx="117">
                  <c:v>19842</c:v>
                </c:pt>
                <c:pt idx="118">
                  <c:v>19843</c:v>
                </c:pt>
                <c:pt idx="119">
                  <c:v>19844</c:v>
                </c:pt>
                <c:pt idx="120">
                  <c:v>19851</c:v>
                </c:pt>
                <c:pt idx="121">
                  <c:v>19852</c:v>
                </c:pt>
                <c:pt idx="122">
                  <c:v>19853</c:v>
                </c:pt>
                <c:pt idx="123">
                  <c:v>19854</c:v>
                </c:pt>
                <c:pt idx="124">
                  <c:v>19861</c:v>
                </c:pt>
                <c:pt idx="125">
                  <c:v>19862</c:v>
                </c:pt>
                <c:pt idx="126">
                  <c:v>19863</c:v>
                </c:pt>
                <c:pt idx="127">
                  <c:v>19864</c:v>
                </c:pt>
                <c:pt idx="128">
                  <c:v>19871</c:v>
                </c:pt>
                <c:pt idx="129">
                  <c:v>19872</c:v>
                </c:pt>
                <c:pt idx="130">
                  <c:v>19873</c:v>
                </c:pt>
                <c:pt idx="131">
                  <c:v>19874</c:v>
                </c:pt>
                <c:pt idx="132">
                  <c:v>19881</c:v>
                </c:pt>
                <c:pt idx="133">
                  <c:v>19882</c:v>
                </c:pt>
                <c:pt idx="134">
                  <c:v>19883</c:v>
                </c:pt>
                <c:pt idx="135">
                  <c:v>19884</c:v>
                </c:pt>
                <c:pt idx="136">
                  <c:v>19891</c:v>
                </c:pt>
                <c:pt idx="137">
                  <c:v>19892</c:v>
                </c:pt>
                <c:pt idx="138">
                  <c:v>19893</c:v>
                </c:pt>
                <c:pt idx="139">
                  <c:v>19894</c:v>
                </c:pt>
                <c:pt idx="140">
                  <c:v>19901</c:v>
                </c:pt>
                <c:pt idx="141">
                  <c:v>19902</c:v>
                </c:pt>
                <c:pt idx="142">
                  <c:v>19903</c:v>
                </c:pt>
                <c:pt idx="143">
                  <c:v>19904</c:v>
                </c:pt>
                <c:pt idx="144">
                  <c:v>19911</c:v>
                </c:pt>
                <c:pt idx="145">
                  <c:v>19912</c:v>
                </c:pt>
                <c:pt idx="146">
                  <c:v>19913</c:v>
                </c:pt>
                <c:pt idx="147">
                  <c:v>19914</c:v>
                </c:pt>
                <c:pt idx="148">
                  <c:v>19921</c:v>
                </c:pt>
                <c:pt idx="149">
                  <c:v>19922</c:v>
                </c:pt>
                <c:pt idx="150">
                  <c:v>19923</c:v>
                </c:pt>
                <c:pt idx="151">
                  <c:v>19924</c:v>
                </c:pt>
                <c:pt idx="152">
                  <c:v>19931</c:v>
                </c:pt>
                <c:pt idx="153">
                  <c:v>19932</c:v>
                </c:pt>
                <c:pt idx="154">
                  <c:v>19933</c:v>
                </c:pt>
                <c:pt idx="155">
                  <c:v>19934</c:v>
                </c:pt>
                <c:pt idx="156">
                  <c:v>19941</c:v>
                </c:pt>
                <c:pt idx="157">
                  <c:v>19942</c:v>
                </c:pt>
                <c:pt idx="158">
                  <c:v>19943</c:v>
                </c:pt>
                <c:pt idx="159">
                  <c:v>19944</c:v>
                </c:pt>
                <c:pt idx="160">
                  <c:v>19951</c:v>
                </c:pt>
                <c:pt idx="161">
                  <c:v>19952</c:v>
                </c:pt>
                <c:pt idx="162">
                  <c:v>19953</c:v>
                </c:pt>
                <c:pt idx="163">
                  <c:v>19954</c:v>
                </c:pt>
                <c:pt idx="164">
                  <c:v>19961</c:v>
                </c:pt>
                <c:pt idx="165">
                  <c:v>19962</c:v>
                </c:pt>
                <c:pt idx="166">
                  <c:v>19963</c:v>
                </c:pt>
                <c:pt idx="167">
                  <c:v>19964</c:v>
                </c:pt>
                <c:pt idx="168">
                  <c:v>19971</c:v>
                </c:pt>
                <c:pt idx="169">
                  <c:v>19972</c:v>
                </c:pt>
                <c:pt idx="170">
                  <c:v>19973</c:v>
                </c:pt>
                <c:pt idx="171">
                  <c:v>19974</c:v>
                </c:pt>
                <c:pt idx="172">
                  <c:v>19981</c:v>
                </c:pt>
                <c:pt idx="173">
                  <c:v>19982</c:v>
                </c:pt>
                <c:pt idx="174">
                  <c:v>19983</c:v>
                </c:pt>
                <c:pt idx="175">
                  <c:v>19984</c:v>
                </c:pt>
                <c:pt idx="176">
                  <c:v>19991</c:v>
                </c:pt>
                <c:pt idx="177">
                  <c:v>19992</c:v>
                </c:pt>
                <c:pt idx="178">
                  <c:v>19993</c:v>
                </c:pt>
                <c:pt idx="179">
                  <c:v>19994</c:v>
                </c:pt>
                <c:pt idx="180">
                  <c:v>20001</c:v>
                </c:pt>
                <c:pt idx="181">
                  <c:v>20002</c:v>
                </c:pt>
                <c:pt idx="182">
                  <c:v>20003</c:v>
                </c:pt>
                <c:pt idx="183">
                  <c:v>20004</c:v>
                </c:pt>
                <c:pt idx="184">
                  <c:v>20011</c:v>
                </c:pt>
                <c:pt idx="185">
                  <c:v>20012</c:v>
                </c:pt>
                <c:pt idx="186">
                  <c:v>20013</c:v>
                </c:pt>
                <c:pt idx="187">
                  <c:v>20014</c:v>
                </c:pt>
                <c:pt idx="188">
                  <c:v>20021</c:v>
                </c:pt>
                <c:pt idx="189">
                  <c:v>20022</c:v>
                </c:pt>
                <c:pt idx="190">
                  <c:v>20023</c:v>
                </c:pt>
                <c:pt idx="191">
                  <c:v>20024</c:v>
                </c:pt>
                <c:pt idx="192">
                  <c:v>20031</c:v>
                </c:pt>
                <c:pt idx="193">
                  <c:v>20032</c:v>
                </c:pt>
                <c:pt idx="194">
                  <c:v>20033</c:v>
                </c:pt>
                <c:pt idx="195">
                  <c:v>20034</c:v>
                </c:pt>
                <c:pt idx="196">
                  <c:v>20041</c:v>
                </c:pt>
                <c:pt idx="197">
                  <c:v>20042</c:v>
                </c:pt>
                <c:pt idx="198">
                  <c:v>20043</c:v>
                </c:pt>
                <c:pt idx="199">
                  <c:v>20044</c:v>
                </c:pt>
                <c:pt idx="200">
                  <c:v>20051</c:v>
                </c:pt>
                <c:pt idx="201">
                  <c:v>20052</c:v>
                </c:pt>
                <c:pt idx="202">
                  <c:v>20053</c:v>
                </c:pt>
                <c:pt idx="203">
                  <c:v>20054</c:v>
                </c:pt>
                <c:pt idx="204">
                  <c:v>20061</c:v>
                </c:pt>
                <c:pt idx="205">
                  <c:v>20062</c:v>
                </c:pt>
                <c:pt idx="206">
                  <c:v>20063</c:v>
                </c:pt>
                <c:pt idx="207">
                  <c:v>20064</c:v>
                </c:pt>
                <c:pt idx="208">
                  <c:v>20071</c:v>
                </c:pt>
                <c:pt idx="209">
                  <c:v>20072</c:v>
                </c:pt>
                <c:pt idx="210">
                  <c:v>20073</c:v>
                </c:pt>
                <c:pt idx="211">
                  <c:v>20074</c:v>
                </c:pt>
                <c:pt idx="212">
                  <c:v>20081</c:v>
                </c:pt>
                <c:pt idx="213">
                  <c:v>20082</c:v>
                </c:pt>
                <c:pt idx="214">
                  <c:v>20083</c:v>
                </c:pt>
                <c:pt idx="215">
                  <c:v>20084</c:v>
                </c:pt>
                <c:pt idx="216">
                  <c:v>20091</c:v>
                </c:pt>
              </c:numCache>
            </c:numRef>
          </c:cat>
          <c:val>
            <c:numRef>
              <c:f>Sheet2!$M$4:$M$220</c:f>
              <c:numCache>
                <c:formatCode>0.00%</c:formatCode>
                <c:ptCount val="217"/>
                <c:pt idx="0">
                  <c:v>7.7217391304347941E-3</c:v>
                </c:pt>
                <c:pt idx="1">
                  <c:v>1.9279455191807612E-3</c:v>
                </c:pt>
                <c:pt idx="2">
                  <c:v>1.5835891148006018E-3</c:v>
                </c:pt>
                <c:pt idx="3">
                  <c:v>-6.9859178403755863E-3</c:v>
                </c:pt>
                <c:pt idx="4">
                  <c:v>-5.7049483124404403E-3</c:v>
                </c:pt>
                <c:pt idx="5">
                  <c:v>-1.7687696506501695E-3</c:v>
                </c:pt>
                <c:pt idx="6">
                  <c:v>-5.1924640129249794E-4</c:v>
                </c:pt>
                <c:pt idx="7">
                  <c:v>-2.3219491476211016E-4</c:v>
                </c:pt>
                <c:pt idx="8">
                  <c:v>2.0905316442276843E-3</c:v>
                </c:pt>
                <c:pt idx="9">
                  <c:v>5.5388636085099939E-3</c:v>
                </c:pt>
                <c:pt idx="10">
                  <c:v>7.2797427652733409E-3</c:v>
                </c:pt>
                <c:pt idx="11">
                  <c:v>2.1698439737902073E-2</c:v>
                </c:pt>
                <c:pt idx="12">
                  <c:v>2.7210223164614935E-2</c:v>
                </c:pt>
                <c:pt idx="13">
                  <c:v>3.6760529649409956E-2</c:v>
                </c:pt>
                <c:pt idx="14">
                  <c:v>3.7744328222507402E-2</c:v>
                </c:pt>
                <c:pt idx="15">
                  <c:v>2.8915459793814428E-2</c:v>
                </c:pt>
                <c:pt idx="16">
                  <c:v>2.0209929757971982E-2</c:v>
                </c:pt>
                <c:pt idx="17">
                  <c:v>1.1085759462741141E-2</c:v>
                </c:pt>
                <c:pt idx="18">
                  <c:v>1.6950597380124003E-2</c:v>
                </c:pt>
                <c:pt idx="19">
                  <c:v>1.2907248384504119E-2</c:v>
                </c:pt>
                <c:pt idx="20">
                  <c:v>-5.9149604387805791E-3</c:v>
                </c:pt>
                <c:pt idx="21">
                  <c:v>9.3535893536122094E-4</c:v>
                </c:pt>
                <c:pt idx="22">
                  <c:v>5.5219365643331434E-3</c:v>
                </c:pt>
                <c:pt idx="23">
                  <c:v>1.3445376754980021E-2</c:v>
                </c:pt>
                <c:pt idx="24">
                  <c:v>1.7863634469696969E-2</c:v>
                </c:pt>
                <c:pt idx="25">
                  <c:v>1.7984781295795865E-2</c:v>
                </c:pt>
                <c:pt idx="26">
                  <c:v>1.5825293903548678E-2</c:v>
                </c:pt>
                <c:pt idx="27">
                  <c:v>1.3134220444444442E-2</c:v>
                </c:pt>
                <c:pt idx="28">
                  <c:v>1.6258243383230762E-2</c:v>
                </c:pt>
                <c:pt idx="29">
                  <c:v>1.5608917667238442E-2</c:v>
                </c:pt>
                <c:pt idx="30">
                  <c:v>1.4318642372881323E-2</c:v>
                </c:pt>
                <c:pt idx="31">
                  <c:v>1.5007584948720478E-2</c:v>
                </c:pt>
                <c:pt idx="32">
                  <c:v>1.0424966453354376E-2</c:v>
                </c:pt>
                <c:pt idx="33">
                  <c:v>6.2117477077973521E-3</c:v>
                </c:pt>
                <c:pt idx="34">
                  <c:v>8.6039426637620695E-3</c:v>
                </c:pt>
                <c:pt idx="35">
                  <c:v>8.1325968429360861E-3</c:v>
                </c:pt>
                <c:pt idx="36">
                  <c:v>1.2103479762750884E-2</c:v>
                </c:pt>
                <c:pt idx="37">
                  <c:v>1.9620577640899198E-2</c:v>
                </c:pt>
                <c:pt idx="38">
                  <c:v>1.3512304250559291E-2</c:v>
                </c:pt>
                <c:pt idx="39">
                  <c:v>1.0771279052553664E-2</c:v>
                </c:pt>
                <c:pt idx="40">
                  <c:v>2.9897941211758801E-3</c:v>
                </c:pt>
                <c:pt idx="41">
                  <c:v>4.4005085270585704E-3</c:v>
                </c:pt>
                <c:pt idx="42">
                  <c:v>1.6388197783617407E-2</c:v>
                </c:pt>
                <c:pt idx="43">
                  <c:v>1.5232743853203418E-2</c:v>
                </c:pt>
                <c:pt idx="44">
                  <c:v>8.8075761151216563E-3</c:v>
                </c:pt>
                <c:pt idx="45">
                  <c:v>9.5025641025641254E-3</c:v>
                </c:pt>
                <c:pt idx="46">
                  <c:v>1.3805620998432164E-2</c:v>
                </c:pt>
                <c:pt idx="47">
                  <c:v>1.9016231421539624E-2</c:v>
                </c:pt>
                <c:pt idx="48">
                  <c:v>3.0105160553988271E-2</c:v>
                </c:pt>
                <c:pt idx="49">
                  <c:v>3.0052292716189911E-2</c:v>
                </c:pt>
                <c:pt idx="50">
                  <c:v>2.8264246285133143E-2</c:v>
                </c:pt>
                <c:pt idx="51">
                  <c:v>2.6708891079260881E-2</c:v>
                </c:pt>
                <c:pt idx="52">
                  <c:v>2.1979768792368036E-2</c:v>
                </c:pt>
                <c:pt idx="53">
                  <c:v>2.2547544835304186E-2</c:v>
                </c:pt>
                <c:pt idx="54">
                  <c:v>1.3017184837563965E-2</c:v>
                </c:pt>
                <c:pt idx="55">
                  <c:v>1.0564989966517066E-2</c:v>
                </c:pt>
                <c:pt idx="56">
                  <c:v>-5.8272632674297674E-4</c:v>
                </c:pt>
                <c:pt idx="57">
                  <c:v>-8.4818683826893204E-4</c:v>
                </c:pt>
                <c:pt idx="58">
                  <c:v>5.0547023492392099E-3</c:v>
                </c:pt>
                <c:pt idx="59">
                  <c:v>3.3960374241066992E-3</c:v>
                </c:pt>
                <c:pt idx="60">
                  <c:v>1.1333071175776642E-2</c:v>
                </c:pt>
                <c:pt idx="61">
                  <c:v>2.360592277170236E-2</c:v>
                </c:pt>
                <c:pt idx="62">
                  <c:v>2.8365851337203769E-2</c:v>
                </c:pt>
                <c:pt idx="63">
                  <c:v>3.2964862298195625E-2</c:v>
                </c:pt>
                <c:pt idx="64">
                  <c:v>2.9623964308476775E-2</c:v>
                </c:pt>
                <c:pt idx="65">
                  <c:v>3.3459029577338935E-2</c:v>
                </c:pt>
                <c:pt idx="66">
                  <c:v>3.1924866145879048E-2</c:v>
                </c:pt>
                <c:pt idx="67">
                  <c:v>3.0177136909385456E-2</c:v>
                </c:pt>
                <c:pt idx="68">
                  <c:v>2.2150536794354837E-2</c:v>
                </c:pt>
                <c:pt idx="69">
                  <c:v>1.8515489396411133E-2</c:v>
                </c:pt>
                <c:pt idx="70">
                  <c:v>1.4797151316315947E-2</c:v>
                </c:pt>
                <c:pt idx="71">
                  <c:v>1.5900535975136004E-2</c:v>
                </c:pt>
                <c:pt idx="72">
                  <c:v>9.4579215333932491E-3</c:v>
                </c:pt>
                <c:pt idx="73">
                  <c:v>1.0662584007580758E-2</c:v>
                </c:pt>
                <c:pt idx="74">
                  <c:v>7.0701545428407137E-3</c:v>
                </c:pt>
                <c:pt idx="75">
                  <c:v>5.2925562072336334E-3</c:v>
                </c:pt>
                <c:pt idx="76">
                  <c:v>1.028057982031794E-2</c:v>
                </c:pt>
                <c:pt idx="77">
                  <c:v>1.4857603851073837E-2</c:v>
                </c:pt>
                <c:pt idx="78">
                  <c:v>1.4135517104741757E-2</c:v>
                </c:pt>
                <c:pt idx="79">
                  <c:v>2.622971285088849E-2</c:v>
                </c:pt>
                <c:pt idx="80">
                  <c:v>4.7435581456364007E-2</c:v>
                </c:pt>
                <c:pt idx="81">
                  <c:v>7.5622813901345412E-2</c:v>
                </c:pt>
                <c:pt idx="82">
                  <c:v>4.9324778247601751E-2</c:v>
                </c:pt>
                <c:pt idx="83">
                  <c:v>5.1640977353571454E-2</c:v>
                </c:pt>
                <c:pt idx="84">
                  <c:v>4.2549926661401317E-2</c:v>
                </c:pt>
                <c:pt idx="85">
                  <c:v>3.7090137957781592E-2</c:v>
                </c:pt>
                <c:pt idx="86">
                  <c:v>3.6814794669567601E-2</c:v>
                </c:pt>
                <c:pt idx="87">
                  <c:v>3.4848565215085135E-2</c:v>
                </c:pt>
                <c:pt idx="88">
                  <c:v>2.9650407342477057E-2</c:v>
                </c:pt>
                <c:pt idx="89">
                  <c:v>2.5827226459299194E-2</c:v>
                </c:pt>
                <c:pt idx="90">
                  <c:v>2.499637102627382E-2</c:v>
                </c:pt>
                <c:pt idx="91">
                  <c:v>2.4164417294123209E-2</c:v>
                </c:pt>
                <c:pt idx="92">
                  <c:v>2.2662073295507394E-2</c:v>
                </c:pt>
                <c:pt idx="93">
                  <c:v>1.4246161181175025E-2</c:v>
                </c:pt>
                <c:pt idx="94">
                  <c:v>1.4476027397260295E-2</c:v>
                </c:pt>
                <c:pt idx="95">
                  <c:v>1.2503098882912705E-2</c:v>
                </c:pt>
                <c:pt idx="96">
                  <c:v>7.4757553256238791E-3</c:v>
                </c:pt>
                <c:pt idx="97">
                  <c:v>1.073197795093685E-2</c:v>
                </c:pt>
                <c:pt idx="98">
                  <c:v>1.3992617656105811E-2</c:v>
                </c:pt>
                <c:pt idx="99">
                  <c:v>1.8556761279548563E-2</c:v>
                </c:pt>
                <c:pt idx="100">
                  <c:v>2.2991332746220536E-2</c:v>
                </c:pt>
                <c:pt idx="101">
                  <c:v>3.2250027479573631E-2</c:v>
                </c:pt>
                <c:pt idx="102">
                  <c:v>3.4351944883020007E-2</c:v>
                </c:pt>
                <c:pt idx="103">
                  <c:v>2.9707230030853616E-2</c:v>
                </c:pt>
                <c:pt idx="104">
                  <c:v>2.1846769361812356E-2</c:v>
                </c:pt>
                <c:pt idx="105">
                  <c:v>2.3317130079720045E-2</c:v>
                </c:pt>
                <c:pt idx="106">
                  <c:v>2.4055872898261096E-2</c:v>
                </c:pt>
                <c:pt idx="107">
                  <c:v>3.5377300568680471E-2</c:v>
                </c:pt>
                <c:pt idx="108">
                  <c:v>4.1085101041797405E-2</c:v>
                </c:pt>
                <c:pt idx="109">
                  <c:v>4.4852129398340934E-2</c:v>
                </c:pt>
                <c:pt idx="110">
                  <c:v>5.5397716867102237E-2</c:v>
                </c:pt>
                <c:pt idx="111">
                  <c:v>6.6459059451456068E-2</c:v>
                </c:pt>
                <c:pt idx="112">
                  <c:v>6.4073548539671274E-2</c:v>
                </c:pt>
                <c:pt idx="113">
                  <c:v>5.982546900494317E-2</c:v>
                </c:pt>
                <c:pt idx="114">
                  <c:v>6.0942245005990027E-2</c:v>
                </c:pt>
                <c:pt idx="115">
                  <c:v>5.3830077225308338E-2</c:v>
                </c:pt>
                <c:pt idx="116">
                  <c:v>4.7588196986870092E-2</c:v>
                </c:pt>
                <c:pt idx="117">
                  <c:v>5.0321827244490983E-2</c:v>
                </c:pt>
                <c:pt idx="118">
                  <c:v>5.1243532056923384E-2</c:v>
                </c:pt>
                <c:pt idx="119">
                  <c:v>5.4603113036446306E-2</c:v>
                </c:pt>
                <c:pt idx="120">
                  <c:v>4.4793182716934103E-2</c:v>
                </c:pt>
                <c:pt idx="121">
                  <c:v>5.8180050826669362E-2</c:v>
                </c:pt>
                <c:pt idx="122">
                  <c:v>5.3020135472383073E-2</c:v>
                </c:pt>
                <c:pt idx="123">
                  <c:v>5.4087021121918828E-2</c:v>
                </c:pt>
                <c:pt idx="124">
                  <c:v>5.1884347594756755E-2</c:v>
                </c:pt>
                <c:pt idx="125">
                  <c:v>5.8215381909449984E-2</c:v>
                </c:pt>
                <c:pt idx="126">
                  <c:v>5.9640838885631424E-2</c:v>
                </c:pt>
                <c:pt idx="127">
                  <c:v>5.2185444046729423E-2</c:v>
                </c:pt>
                <c:pt idx="128">
                  <c:v>5.4460842514214507E-2</c:v>
                </c:pt>
                <c:pt idx="129">
                  <c:v>4.0007249466950945E-2</c:v>
                </c:pt>
                <c:pt idx="130">
                  <c:v>4.3640743954711403E-2</c:v>
                </c:pt>
                <c:pt idx="131">
                  <c:v>4.1893456885310328E-2</c:v>
                </c:pt>
                <c:pt idx="132">
                  <c:v>4.061552011582463E-2</c:v>
                </c:pt>
                <c:pt idx="133">
                  <c:v>3.8509126906420436E-2</c:v>
                </c:pt>
                <c:pt idx="134">
                  <c:v>3.4935763307138039E-2</c:v>
                </c:pt>
                <c:pt idx="135">
                  <c:v>3.6145172501468648E-2</c:v>
                </c:pt>
                <c:pt idx="136">
                  <c:v>2.953773677520944E-2</c:v>
                </c:pt>
                <c:pt idx="137">
                  <c:v>3.3057459093635763E-2</c:v>
                </c:pt>
                <c:pt idx="138">
                  <c:v>3.5590223275976142E-2</c:v>
                </c:pt>
                <c:pt idx="139">
                  <c:v>3.843556504295819E-2</c:v>
                </c:pt>
                <c:pt idx="140">
                  <c:v>4.1789221219460174E-2</c:v>
                </c:pt>
                <c:pt idx="141">
                  <c:v>4.2807318667495077E-2</c:v>
                </c:pt>
                <c:pt idx="142">
                  <c:v>4.1724249935891973E-2</c:v>
                </c:pt>
                <c:pt idx="143">
                  <c:v>4.7340293644518437E-2</c:v>
                </c:pt>
                <c:pt idx="144">
                  <c:v>4.1970822228142815E-2</c:v>
                </c:pt>
                <c:pt idx="145">
                  <c:v>5.1193251553183237E-2</c:v>
                </c:pt>
                <c:pt idx="146">
                  <c:v>5.2408907141552392E-2</c:v>
                </c:pt>
                <c:pt idx="147">
                  <c:v>5.5820314128965882E-2</c:v>
                </c:pt>
                <c:pt idx="148">
                  <c:v>6.0406018877954382E-2</c:v>
                </c:pt>
                <c:pt idx="149">
                  <c:v>5.9508097494346872E-2</c:v>
                </c:pt>
                <c:pt idx="150">
                  <c:v>6.2474767451488424E-2</c:v>
                </c:pt>
                <c:pt idx="151">
                  <c:v>5.6441614589501178E-2</c:v>
                </c:pt>
                <c:pt idx="152">
                  <c:v>5.8057714069135992E-2</c:v>
                </c:pt>
                <c:pt idx="153">
                  <c:v>5.1962475801572892E-2</c:v>
                </c:pt>
                <c:pt idx="154">
                  <c:v>5.1171721540392179E-2</c:v>
                </c:pt>
                <c:pt idx="155">
                  <c:v>4.5232123442557663E-2</c:v>
                </c:pt>
                <c:pt idx="156">
                  <c:v>4.1196932426566434E-2</c:v>
                </c:pt>
                <c:pt idx="157">
                  <c:v>3.5258088329421809E-2</c:v>
                </c:pt>
                <c:pt idx="158">
                  <c:v>3.7357768232579046E-2</c:v>
                </c:pt>
                <c:pt idx="159">
                  <c:v>3.7707506262392498E-2</c:v>
                </c:pt>
                <c:pt idx="160">
                  <c:v>3.8018470322515485E-2</c:v>
                </c:pt>
                <c:pt idx="161">
                  <c:v>3.7179443725749023E-2</c:v>
                </c:pt>
                <c:pt idx="162">
                  <c:v>3.4555435952637228E-2</c:v>
                </c:pt>
                <c:pt idx="163">
                  <c:v>3.0155269995683159E-2</c:v>
                </c:pt>
                <c:pt idx="164">
                  <c:v>3.086224456784125E-2</c:v>
                </c:pt>
                <c:pt idx="165">
                  <c:v>2.6466662380248182E-2</c:v>
                </c:pt>
                <c:pt idx="166">
                  <c:v>2.3796495797297361E-2</c:v>
                </c:pt>
                <c:pt idx="167">
                  <c:v>2.0096994151504854E-2</c:v>
                </c:pt>
                <c:pt idx="168">
                  <c:v>1.8307082213194364E-2</c:v>
                </c:pt>
                <c:pt idx="169">
                  <c:v>1.446215259681234E-2</c:v>
                </c:pt>
                <c:pt idx="170">
                  <c:v>8.7459855762542973E-3</c:v>
                </c:pt>
                <c:pt idx="171">
                  <c:v>7.2121151939399004E-3</c:v>
                </c:pt>
                <c:pt idx="172">
                  <c:v>1.6197520526407755E-3</c:v>
                </c:pt>
                <c:pt idx="173">
                  <c:v>1.7597800039372159E-3</c:v>
                </c:pt>
                <c:pt idx="174">
                  <c:v>-1.2892656010011947E-3</c:v>
                </c:pt>
                <c:pt idx="175">
                  <c:v>-2.0514195548575966E-3</c:v>
                </c:pt>
                <c:pt idx="176">
                  <c:v>-3.2219712127061263E-3</c:v>
                </c:pt>
                <c:pt idx="177">
                  <c:v>-4.799546667839231E-3</c:v>
                </c:pt>
                <c:pt idx="178">
                  <c:v>-5.6042778562222055E-3</c:v>
                </c:pt>
                <c:pt idx="179">
                  <c:v>-6.3137109254048952E-3</c:v>
                </c:pt>
                <c:pt idx="180">
                  <c:v>-1.6015535089806843E-2</c:v>
                </c:pt>
                <c:pt idx="181">
                  <c:v>-1.3154701575003079E-2</c:v>
                </c:pt>
                <c:pt idx="182">
                  <c:v>-1.3158517601739321E-2</c:v>
                </c:pt>
                <c:pt idx="183">
                  <c:v>-9.6126028617828114E-3</c:v>
                </c:pt>
                <c:pt idx="184">
                  <c:v>-7.0799780471985339E-3</c:v>
                </c:pt>
                <c:pt idx="185">
                  <c:v>-1.1834619677147397E-3</c:v>
                </c:pt>
                <c:pt idx="186">
                  <c:v>2.0182139298082841E-2</c:v>
                </c:pt>
                <c:pt idx="187">
                  <c:v>1.6472785492167231E-2</c:v>
                </c:pt>
                <c:pt idx="188">
                  <c:v>3.6671763407978099E-2</c:v>
                </c:pt>
                <c:pt idx="189">
                  <c:v>3.9551915293576052E-2</c:v>
                </c:pt>
                <c:pt idx="190">
                  <c:v>3.9339438037882098E-2</c:v>
                </c:pt>
                <c:pt idx="191">
                  <c:v>4.3158908507223107E-2</c:v>
                </c:pt>
                <c:pt idx="192">
                  <c:v>4.5045817570407695E-2</c:v>
                </c:pt>
                <c:pt idx="193">
                  <c:v>4.8738335272069278E-2</c:v>
                </c:pt>
                <c:pt idx="194">
                  <c:v>5.4528233808407101E-2</c:v>
                </c:pt>
                <c:pt idx="195">
                  <c:v>4.5836088952270745E-2</c:v>
                </c:pt>
                <c:pt idx="196">
                  <c:v>4.8966823314862871E-2</c:v>
                </c:pt>
                <c:pt idx="197">
                  <c:v>4.4935738648108681E-2</c:v>
                </c:pt>
                <c:pt idx="198">
                  <c:v>4.4475299890485903E-2</c:v>
                </c:pt>
                <c:pt idx="199">
                  <c:v>3.816158648856751E-2</c:v>
                </c:pt>
                <c:pt idx="200">
                  <c:v>3.1392396732289621E-2</c:v>
                </c:pt>
                <c:pt idx="201">
                  <c:v>3.1104443143377576E-2</c:v>
                </c:pt>
                <c:pt idx="202">
                  <c:v>3.8476655341277054E-2</c:v>
                </c:pt>
                <c:pt idx="203">
                  <c:v>3.1241139220566521E-2</c:v>
                </c:pt>
                <c:pt idx="204">
                  <c:v>2.35297378005494E-2</c:v>
                </c:pt>
                <c:pt idx="205">
                  <c:v>2.4776233040459259E-2</c:v>
                </c:pt>
                <c:pt idx="206">
                  <c:v>2.6198724480169081E-2</c:v>
                </c:pt>
                <c:pt idx="207">
                  <c:v>2.1671640451455209E-2</c:v>
                </c:pt>
                <c:pt idx="208">
                  <c:v>2.7264801012515816E-2</c:v>
                </c:pt>
                <c:pt idx="209">
                  <c:v>2.5694214098647958E-2</c:v>
                </c:pt>
                <c:pt idx="210">
                  <c:v>3.006586860686002E-2</c:v>
                </c:pt>
                <c:pt idx="211">
                  <c:v>3.165056657705019E-2</c:v>
                </c:pt>
                <c:pt idx="212">
                  <c:v>3.9394183508178193E-2</c:v>
                </c:pt>
                <c:pt idx="213">
                  <c:v>6.3524736959928496E-2</c:v>
                </c:pt>
                <c:pt idx="214">
                  <c:v>5.8553230461811732E-2</c:v>
                </c:pt>
                <c:pt idx="215">
                  <c:v>5.3905151125741554E-2</c:v>
                </c:pt>
                <c:pt idx="216">
                  <c:v>5.8639812397242745E-2</c:v>
                </c:pt>
              </c:numCache>
            </c:numRef>
          </c:val>
        </c:ser>
        <c:marker val="1"/>
        <c:axId val="39586048"/>
        <c:axId val="39596032"/>
      </c:lineChart>
      <c:catAx>
        <c:axId val="39586048"/>
        <c:scaling>
          <c:orientation val="minMax"/>
        </c:scaling>
        <c:axPos val="b"/>
        <c:numFmt formatCode="General" sourceLinked="1"/>
        <c:tickLblPos val="nextTo"/>
        <c:spPr>
          <a:ln w="3175">
            <a:solidFill>
              <a:srgbClr val="000000"/>
            </a:solidFill>
            <a:prstDash val="solid"/>
          </a:ln>
        </c:spPr>
        <c:txPr>
          <a:bodyPr rot="-5400000" vert="horz"/>
          <a:lstStyle/>
          <a:p>
            <a:pPr>
              <a:defRPr sz="1000" b="0" i="0" u="none" strike="noStrike" baseline="0">
                <a:solidFill>
                  <a:srgbClr val="000000"/>
                </a:solidFill>
                <a:latin typeface="Arial"/>
                <a:ea typeface="Arial"/>
                <a:cs typeface="Arial"/>
              </a:defRPr>
            </a:pPr>
            <a:endParaRPr lang="en-US"/>
          </a:p>
        </c:txPr>
        <c:crossAx val="39596032"/>
        <c:crosses val="autoZero"/>
        <c:auto val="1"/>
        <c:lblAlgn val="ctr"/>
        <c:lblOffset val="100"/>
        <c:tickLblSkip val="6"/>
        <c:tickMarkSkip val="1"/>
      </c:catAx>
      <c:valAx>
        <c:axId val="39596032"/>
        <c:scaling>
          <c:orientation val="minMax"/>
        </c:scaling>
        <c:axPos val="l"/>
        <c:majorGridlines>
          <c:spPr>
            <a:ln w="3175">
              <a:solidFill>
                <a:srgbClr val="000000"/>
              </a:solidFill>
              <a:prstDash val="solid"/>
            </a:ln>
          </c:spPr>
        </c:majorGridlines>
        <c:numFmt formatCode="0.0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39586048"/>
        <c:crosses val="autoZero"/>
        <c:crossBetween val="between"/>
      </c:valAx>
      <c:spPr>
        <a:solidFill>
          <a:srgbClr val="FFFFFF"/>
        </a:solidFill>
        <a:ln w="12700">
          <a:solidFill>
            <a:srgbClr val="808080"/>
          </a:solidFill>
          <a:prstDash val="solid"/>
        </a:ln>
      </c:spPr>
    </c:plotArea>
    <c:legend>
      <c:legendPos val="b"/>
      <c:layout>
        <c:manualLayout>
          <c:xMode val="edge"/>
          <c:yMode val="edge"/>
          <c:x val="0.29522752497225391"/>
          <c:y val="0.93311582381729197"/>
          <c:w val="0.47058823529411853"/>
          <c:h val="6.1990212071778128E-2"/>
        </c:manualLayout>
      </c:layout>
      <c:spPr>
        <a:solidFill>
          <a:srgbClr val="FFFFFF"/>
        </a:solidFill>
        <a:ln w="3175">
          <a:solidFill>
            <a:srgbClr val="000000"/>
          </a:solidFill>
          <a:prstDash val="solid"/>
        </a:ln>
      </c:spPr>
      <c:txPr>
        <a:bodyPr/>
        <a:lstStyle/>
        <a:p>
          <a:pPr>
            <a:defRPr sz="152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AA3B7AA4-57DB-4AA8-9312-D9DB9CF4D0C6}" type="datetimeFigureOut">
              <a:rPr lang="en-US" smtClean="0"/>
              <a:pPr/>
              <a:t>4/17/2009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5A8C69E-43DC-4166-8321-5139D676090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0C90EA5-EE6E-4272-A3D5-306AA3497E2D}" type="datetimeFigureOut">
              <a:rPr lang="en-US" smtClean="0"/>
              <a:pPr/>
              <a:t>4/17/2009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97683C6-AD54-4A02-BC85-DA3463689C2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Could add here that Fed views high qty of </a:t>
            </a:r>
            <a:r>
              <a:rPr lang="en-US" dirty="0" err="1" smtClean="0"/>
              <a:t>rbs</a:t>
            </a:r>
            <a:r>
              <a:rPr lang="en-US" dirty="0" smtClean="0"/>
              <a:t> </a:t>
            </a:r>
            <a:endParaRPr lang="en-US" dirty="0"/>
          </a:p>
        </p:txBody>
      </p:sp>
      <p:sp>
        <p:nvSpPr>
          <p:cNvPr id="4" name="Slide Number Placeholder 3"/>
          <p:cNvSpPr>
            <a:spLocks noGrp="1"/>
          </p:cNvSpPr>
          <p:nvPr>
            <p:ph type="sldNum" sz="quarter" idx="10"/>
          </p:nvPr>
        </p:nvSpPr>
        <p:spPr/>
        <p:txBody>
          <a:bodyPr/>
          <a:lstStyle/>
          <a:p>
            <a:fld id="{597683C6-AD54-4A02-BC85-DA3463689C27}"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0506C5-D492-48F5-91DA-5E3612212550}" type="datetimeFigureOut">
              <a:rPr lang="en-US" smtClean="0"/>
              <a:pPr/>
              <a:t>4/17/2009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0C774-FAF0-43A2-8869-9C72874536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506C5-D492-48F5-91DA-5E3612212550}" type="datetimeFigureOut">
              <a:rPr lang="en-US" smtClean="0"/>
              <a:pPr/>
              <a:t>4/17/2009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0C774-FAF0-43A2-8869-9C72874536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506C5-D492-48F5-91DA-5E3612212550}" type="datetimeFigureOut">
              <a:rPr lang="en-US" smtClean="0"/>
              <a:pPr/>
              <a:t>4/17/2009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0C774-FAF0-43A2-8869-9C72874536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506C5-D492-48F5-91DA-5E3612212550}" type="datetimeFigureOut">
              <a:rPr lang="en-US" smtClean="0"/>
              <a:pPr/>
              <a:t>4/17/2009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0C774-FAF0-43A2-8869-9C72874536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0506C5-D492-48F5-91DA-5E3612212550}" type="datetimeFigureOut">
              <a:rPr lang="en-US" smtClean="0"/>
              <a:pPr/>
              <a:t>4/17/2009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0C774-FAF0-43A2-8869-9C72874536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0506C5-D492-48F5-91DA-5E3612212550}" type="datetimeFigureOut">
              <a:rPr lang="en-US" smtClean="0"/>
              <a:pPr/>
              <a:t>4/17/2009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0C774-FAF0-43A2-8869-9C72874536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0506C5-D492-48F5-91DA-5E3612212550}" type="datetimeFigureOut">
              <a:rPr lang="en-US" smtClean="0"/>
              <a:pPr/>
              <a:t>4/17/2009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A0C774-FAF0-43A2-8869-9C72874536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0506C5-D492-48F5-91DA-5E3612212550}" type="datetimeFigureOut">
              <a:rPr lang="en-US" smtClean="0"/>
              <a:pPr/>
              <a:t>4/17/2009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A0C774-FAF0-43A2-8869-9C72874536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506C5-D492-48F5-91DA-5E3612212550}" type="datetimeFigureOut">
              <a:rPr lang="en-US" smtClean="0"/>
              <a:pPr/>
              <a:t>4/17/2009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A0C774-FAF0-43A2-8869-9C72874536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506C5-D492-48F5-91DA-5E3612212550}" type="datetimeFigureOut">
              <a:rPr lang="en-US" smtClean="0"/>
              <a:pPr/>
              <a:t>4/17/2009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0C774-FAF0-43A2-8869-9C72874536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506C5-D492-48F5-91DA-5E3612212550}" type="datetimeFigureOut">
              <a:rPr lang="en-US" smtClean="0"/>
              <a:pPr/>
              <a:t>4/17/2009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0C774-FAF0-43A2-8869-9C72874536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506C5-D492-48F5-91DA-5E3612212550}" type="datetimeFigureOut">
              <a:rPr lang="en-US" smtClean="0"/>
              <a:pPr/>
              <a:t>4/17/2009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0C774-FAF0-43A2-8869-9C72874536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31.xml.rels><?xml version="1.0" encoding="UTF-8" standalone="yes"?>
<Relationships xmlns="http://schemas.openxmlformats.org/package/2006/relationships"><Relationship Id="rId8" Type="http://schemas.openxmlformats.org/officeDocument/2006/relationships/hyperlink" Target="http://cas.umkc.edu/econ" TargetMode="External"/><Relationship Id="rId13" Type="http://schemas.openxmlformats.org/officeDocument/2006/relationships/image" Target="../media/image19.png"/><Relationship Id="rId3" Type="http://schemas.openxmlformats.org/officeDocument/2006/relationships/image" Target="../media/image2.gif"/><Relationship Id="rId7" Type="http://schemas.openxmlformats.org/officeDocument/2006/relationships/image" Target="../media/image16.jpeg"/><Relationship Id="rId12" Type="http://schemas.openxmlformats.org/officeDocument/2006/relationships/hyperlink" Target="http://www.mecpoc.or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e1.newcastle.edu.au/coffee" TargetMode="External"/><Relationship Id="rId11" Type="http://schemas.openxmlformats.org/officeDocument/2006/relationships/image" Target="../media/image18.jpeg"/><Relationship Id="rId5" Type="http://schemas.openxmlformats.org/officeDocument/2006/relationships/image" Target="../media/image15.gif"/><Relationship Id="rId10" Type="http://schemas.openxmlformats.org/officeDocument/2006/relationships/hyperlink" Target="http://www.levy.org/default.aspx" TargetMode="External"/><Relationship Id="rId4" Type="http://schemas.openxmlformats.org/officeDocument/2006/relationships/image" Target="../media/image14.png"/><Relationship Id="rId9" Type="http://schemas.openxmlformats.org/officeDocument/2006/relationships/image" Target="../media/image17.gif"/></Relationships>
</file>

<file path=ppt/slides/_rels/slide3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4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newbacktest"/>
          <p:cNvPicPr>
            <a:picLocks noChangeAspect="1" noChangeArrowheads="1"/>
          </p:cNvPicPr>
          <p:nvPr/>
        </p:nvPicPr>
        <p:blipFill>
          <a:blip r:embed="rId2"/>
          <a:srcRect/>
          <a:stretch>
            <a:fillRect/>
          </a:stretch>
        </p:blipFill>
        <p:spPr bwMode="auto">
          <a:xfrm>
            <a:off x="0" y="381000"/>
            <a:ext cx="9144000" cy="2590800"/>
          </a:xfrm>
          <a:prstGeom prst="rect">
            <a:avLst/>
          </a:prstGeom>
          <a:noFill/>
        </p:spPr>
      </p:pic>
      <p:sp>
        <p:nvSpPr>
          <p:cNvPr id="5" name="Title 4"/>
          <p:cNvSpPr>
            <a:spLocks noGrp="1"/>
          </p:cNvSpPr>
          <p:nvPr>
            <p:ph type="ctrTitle"/>
          </p:nvPr>
        </p:nvSpPr>
        <p:spPr>
          <a:xfrm>
            <a:off x="228600" y="914400"/>
            <a:ext cx="8686800" cy="1470025"/>
          </a:xfrm>
        </p:spPr>
        <p:txBody>
          <a:bodyPr>
            <a:normAutofit/>
          </a:bodyPr>
          <a:lstStyle/>
          <a:p>
            <a:r>
              <a:rPr lang="en-US" sz="4000" dirty="0" smtClean="0">
                <a:solidFill>
                  <a:schemeClr val="bg1"/>
                </a:solidFill>
                <a:effectLst>
                  <a:outerShdw blurRad="38100" dist="38100" dir="2700000" algn="tl">
                    <a:srgbClr val="000000">
                      <a:alpha val="43137"/>
                    </a:srgbClr>
                  </a:outerShdw>
                </a:effectLst>
              </a:rPr>
              <a:t> How the Crisis Has Changed the Economic Policy Paradigm</a:t>
            </a:r>
            <a:endParaRPr lang="en-US" sz="4000" dirty="0">
              <a:solidFill>
                <a:schemeClr val="bg1"/>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a:xfrm>
            <a:off x="1371600" y="3276600"/>
            <a:ext cx="6400800" cy="1752600"/>
          </a:xfrm>
        </p:spPr>
        <p:txBody>
          <a:bodyPr>
            <a:normAutofit/>
          </a:bodyPr>
          <a:lstStyle/>
          <a:p>
            <a:pPr>
              <a:spcBef>
                <a:spcPts val="0"/>
              </a:spcBef>
            </a:pPr>
            <a:r>
              <a:rPr lang="en-US" sz="2400" spc="-150" dirty="0" smtClean="0">
                <a:solidFill>
                  <a:schemeClr val="tx1"/>
                </a:solidFill>
              </a:rPr>
              <a:t>Scott T. </a:t>
            </a:r>
            <a:r>
              <a:rPr lang="en-US" sz="2400" spc="-150" dirty="0" err="1" smtClean="0">
                <a:solidFill>
                  <a:schemeClr val="tx1"/>
                </a:solidFill>
              </a:rPr>
              <a:t>Fullwiler</a:t>
            </a:r>
            <a:endParaRPr lang="en-US" sz="2400" spc="-150" dirty="0" smtClean="0">
              <a:solidFill>
                <a:schemeClr val="tx1"/>
              </a:solidFill>
            </a:endParaRPr>
          </a:p>
          <a:p>
            <a:pPr>
              <a:spcBef>
                <a:spcPts val="0"/>
              </a:spcBef>
            </a:pPr>
            <a:r>
              <a:rPr lang="en-US" sz="2000" spc="-150" dirty="0" smtClean="0">
                <a:solidFill>
                  <a:schemeClr val="tx1"/>
                </a:solidFill>
              </a:rPr>
              <a:t>James  A.  Leach  Chair  in  Banking  and  Monetary  Economics</a:t>
            </a:r>
          </a:p>
          <a:p>
            <a:pPr>
              <a:spcBef>
                <a:spcPts val="0"/>
              </a:spcBef>
            </a:pPr>
            <a:r>
              <a:rPr lang="en-US" sz="2000" spc="-150" dirty="0" smtClean="0">
                <a:solidFill>
                  <a:schemeClr val="tx1"/>
                </a:solidFill>
              </a:rPr>
              <a:t>Wartburg  College</a:t>
            </a:r>
          </a:p>
          <a:p>
            <a:pPr>
              <a:spcBef>
                <a:spcPts val="0"/>
              </a:spcBef>
            </a:pPr>
            <a:r>
              <a:rPr lang="en-US" sz="2000" spc="-150" dirty="0" smtClean="0">
                <a:solidFill>
                  <a:schemeClr val="tx1"/>
                </a:solidFill>
              </a:rPr>
              <a:t>Waverly,  Iowa  USA</a:t>
            </a:r>
          </a:p>
          <a:p>
            <a:pPr>
              <a:spcBef>
                <a:spcPts val="0"/>
              </a:spcBef>
            </a:pPr>
            <a:endParaRPr lang="en-US" sz="2000" spc="-150" dirty="0" smtClean="0">
              <a:solidFill>
                <a:schemeClr val="tx1"/>
              </a:solidFill>
            </a:endParaRPr>
          </a:p>
          <a:p>
            <a:pPr algn="l">
              <a:spcBef>
                <a:spcPts val="0"/>
              </a:spcBef>
            </a:pPr>
            <a:endParaRPr lang="en-US" sz="2000" spc="-150" dirty="0" smtClean="0">
              <a:solidFill>
                <a:schemeClr val="tx1"/>
              </a:solidFill>
            </a:endParaRPr>
          </a:p>
          <a:p>
            <a:pPr>
              <a:spcBef>
                <a:spcPts val="0"/>
              </a:spcBef>
            </a:pPr>
            <a:endParaRPr lang="en-US" sz="2000" spc="-150" dirty="0">
              <a:solidFill>
                <a:schemeClr val="tx1"/>
              </a:solidFill>
            </a:endParaRPr>
          </a:p>
        </p:txBody>
      </p:sp>
      <p:pic>
        <p:nvPicPr>
          <p:cNvPr id="7" name="Picture 6"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8" name="TextBox 7"/>
          <p:cNvSpPr txBox="1"/>
          <p:nvPr/>
        </p:nvSpPr>
        <p:spPr>
          <a:xfrm>
            <a:off x="762000" y="5105400"/>
            <a:ext cx="7543800" cy="923330"/>
          </a:xfrm>
          <a:prstGeom prst="rect">
            <a:avLst/>
          </a:prstGeom>
          <a:noFill/>
        </p:spPr>
        <p:txBody>
          <a:bodyPr wrap="square" rtlCol="0">
            <a:spAutoFit/>
          </a:bodyPr>
          <a:lstStyle/>
          <a:p>
            <a:pPr algn="ctr"/>
            <a:r>
              <a:rPr lang="en-US" dirty="0" smtClean="0"/>
              <a:t>Prepared for the </a:t>
            </a:r>
            <a:r>
              <a:rPr lang="en-US" dirty="0" err="1" smtClean="0"/>
              <a:t>Mosler</a:t>
            </a:r>
            <a:r>
              <a:rPr lang="en-US" dirty="0" smtClean="0"/>
              <a:t> Economic Policy Center Symposium</a:t>
            </a:r>
          </a:p>
          <a:p>
            <a:pPr algn="ctr"/>
            <a:r>
              <a:rPr lang="en-US" dirty="0" smtClean="0"/>
              <a:t>Franklin College, </a:t>
            </a:r>
            <a:r>
              <a:rPr lang="en-US" dirty="0" err="1" smtClean="0"/>
              <a:t>Lugano</a:t>
            </a:r>
            <a:r>
              <a:rPr lang="en-US" dirty="0" smtClean="0"/>
              <a:t>, Switzerland</a:t>
            </a:r>
          </a:p>
          <a:p>
            <a:pPr algn="ctr"/>
            <a:r>
              <a:rPr lang="en-US" dirty="0" smtClean="0"/>
              <a:t>April 21, 2009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srcRect/>
          <a:stretch>
            <a:fillRect/>
          </a:stretch>
        </p:blipFill>
        <p:spPr bwMode="auto">
          <a:xfrm>
            <a:off x="1905000" y="381000"/>
            <a:ext cx="5291847" cy="609600"/>
          </a:xfrm>
          <a:prstGeom prst="rect">
            <a:avLst/>
          </a:prstGeom>
          <a:noFill/>
          <a:ln w="9525">
            <a:noFill/>
            <a:miter lim="800000"/>
            <a:headEnd/>
            <a:tailEnd/>
          </a:ln>
          <a:effectLst/>
        </p:spPr>
      </p:pic>
      <p:pic>
        <p:nvPicPr>
          <p:cNvPr id="18435" name="Picture 3"/>
          <p:cNvPicPr>
            <a:picLocks noChangeAspect="1" noChangeArrowheads="1"/>
          </p:cNvPicPr>
          <p:nvPr/>
        </p:nvPicPr>
        <p:blipFill>
          <a:blip r:embed="rId3"/>
          <a:srcRect/>
          <a:stretch>
            <a:fillRect/>
          </a:stretch>
        </p:blipFill>
        <p:spPr bwMode="auto">
          <a:xfrm>
            <a:off x="304799" y="1066799"/>
            <a:ext cx="8594215" cy="5181601"/>
          </a:xfrm>
          <a:prstGeom prst="rect">
            <a:avLst/>
          </a:prstGeom>
          <a:noFill/>
          <a:ln w="9525">
            <a:noFill/>
            <a:miter lim="800000"/>
            <a:headEnd/>
            <a:tailEnd/>
          </a:ln>
          <a:effectLst/>
        </p:spPr>
      </p:pic>
      <p:sp>
        <p:nvSpPr>
          <p:cNvPr id="4" name="TextBox 3"/>
          <p:cNvSpPr txBox="1"/>
          <p:nvPr/>
        </p:nvSpPr>
        <p:spPr>
          <a:xfrm>
            <a:off x="1524000" y="6396335"/>
            <a:ext cx="6172200" cy="461665"/>
          </a:xfrm>
          <a:prstGeom prst="rect">
            <a:avLst/>
          </a:prstGeom>
          <a:noFill/>
        </p:spPr>
        <p:txBody>
          <a:bodyPr wrap="square" rtlCol="0">
            <a:spAutoFit/>
          </a:bodyPr>
          <a:lstStyle/>
          <a:p>
            <a:pPr algn="ctr"/>
            <a:r>
              <a:rPr lang="en-US" sz="2400" dirty="0" err="1" smtClean="0">
                <a:effectLst>
                  <a:outerShdw blurRad="38100" dist="38100" dir="2700000" algn="tl">
                    <a:srgbClr val="000000">
                      <a:alpha val="43137"/>
                    </a:srgbClr>
                  </a:outerShdw>
                </a:effectLst>
              </a:rPr>
              <a:t>Mishkin</a:t>
            </a:r>
            <a:r>
              <a:rPr lang="en-US" sz="2400" dirty="0" smtClean="0">
                <a:effectLst>
                  <a:outerShdw blurRad="38100" dist="38100" dir="2700000" algn="tl">
                    <a:srgbClr val="000000">
                      <a:alpha val="43137"/>
                    </a:srgbClr>
                  </a:outerShdw>
                </a:effectLst>
              </a:rPr>
              <a:t> on the so-called “Great Moderation”</a:t>
            </a:r>
            <a:endParaRPr lang="en-US"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463550" y="685799"/>
            <a:ext cx="8375650" cy="5592397"/>
          </a:xfrm>
          <a:prstGeom prst="rect">
            <a:avLst/>
          </a:prstGeom>
          <a:noFill/>
          <a:ln w="9525">
            <a:noFill/>
            <a:miter lim="800000"/>
            <a:headEnd/>
            <a:tailEnd/>
          </a:ln>
          <a:effectLst/>
        </p:spPr>
      </p:pic>
      <p:sp>
        <p:nvSpPr>
          <p:cNvPr id="3" name="TextBox 2"/>
          <p:cNvSpPr txBox="1"/>
          <p:nvPr/>
        </p:nvSpPr>
        <p:spPr>
          <a:xfrm>
            <a:off x="1524000" y="6396335"/>
            <a:ext cx="6172200" cy="461665"/>
          </a:xfrm>
          <a:prstGeom prst="rect">
            <a:avLst/>
          </a:prstGeom>
          <a:noFill/>
        </p:spPr>
        <p:txBody>
          <a:bodyPr wrap="square" rtlCol="0">
            <a:spAutoFit/>
          </a:bodyPr>
          <a:lstStyle/>
          <a:p>
            <a:pPr algn="ctr"/>
            <a:r>
              <a:rPr lang="en-US" sz="2400" dirty="0" err="1" smtClean="0">
                <a:effectLst>
                  <a:outerShdw blurRad="38100" dist="38100" dir="2700000" algn="tl">
                    <a:srgbClr val="000000">
                      <a:alpha val="43137"/>
                    </a:srgbClr>
                  </a:outerShdw>
                </a:effectLst>
              </a:rPr>
              <a:t>Mishkin</a:t>
            </a:r>
            <a:r>
              <a:rPr lang="en-US" sz="2400" dirty="0" smtClean="0">
                <a:effectLst>
                  <a:outerShdw blurRad="38100" dist="38100" dir="2700000" algn="tl">
                    <a:srgbClr val="000000">
                      <a:alpha val="43137"/>
                    </a:srgbClr>
                  </a:outerShdw>
                </a:effectLst>
              </a:rPr>
              <a:t> on the so-called “Great Moderation”</a:t>
            </a:r>
            <a:endParaRPr lang="en-US"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a:stretch>
            <a:fillRect/>
          </a:stretch>
        </p:blipFill>
        <p:spPr bwMode="auto">
          <a:xfrm>
            <a:off x="381000" y="990600"/>
            <a:ext cx="8467825" cy="5257800"/>
          </a:xfrm>
          <a:prstGeom prst="rect">
            <a:avLst/>
          </a:prstGeom>
          <a:noFill/>
          <a:ln w="9525">
            <a:noFill/>
            <a:miter lim="800000"/>
            <a:headEnd/>
            <a:tailEnd/>
          </a:ln>
          <a:effectLst/>
        </p:spPr>
      </p:pic>
      <p:pic>
        <p:nvPicPr>
          <p:cNvPr id="20483" name="Picture 3"/>
          <p:cNvPicPr>
            <a:picLocks noChangeAspect="1" noChangeArrowheads="1"/>
          </p:cNvPicPr>
          <p:nvPr/>
        </p:nvPicPr>
        <p:blipFill>
          <a:blip r:embed="rId3"/>
          <a:srcRect/>
          <a:stretch>
            <a:fillRect/>
          </a:stretch>
        </p:blipFill>
        <p:spPr bwMode="auto">
          <a:xfrm>
            <a:off x="2362200" y="381000"/>
            <a:ext cx="4267200" cy="635540"/>
          </a:xfrm>
          <a:prstGeom prst="rect">
            <a:avLst/>
          </a:prstGeom>
          <a:noFill/>
          <a:ln w="9525">
            <a:noFill/>
            <a:miter lim="800000"/>
            <a:headEnd/>
            <a:tailEnd/>
          </a:ln>
          <a:effectLst/>
        </p:spPr>
      </p:pic>
      <p:sp>
        <p:nvSpPr>
          <p:cNvPr id="4" name="TextBox 3"/>
          <p:cNvSpPr txBox="1"/>
          <p:nvPr/>
        </p:nvSpPr>
        <p:spPr>
          <a:xfrm>
            <a:off x="1524000" y="6396335"/>
            <a:ext cx="6172200" cy="461665"/>
          </a:xfrm>
          <a:prstGeom prst="rect">
            <a:avLst/>
          </a:prstGeom>
          <a:noFill/>
        </p:spPr>
        <p:txBody>
          <a:bodyPr wrap="square" rtlCol="0">
            <a:spAutoFit/>
          </a:bodyPr>
          <a:lstStyle/>
          <a:p>
            <a:pPr algn="ctr"/>
            <a:r>
              <a:rPr lang="en-US" sz="2400" dirty="0" err="1" smtClean="0">
                <a:effectLst>
                  <a:outerShdw blurRad="38100" dist="38100" dir="2700000" algn="tl">
                    <a:srgbClr val="000000">
                      <a:alpha val="43137"/>
                    </a:srgbClr>
                  </a:outerShdw>
                </a:effectLst>
              </a:rPr>
              <a:t>Mishkin</a:t>
            </a:r>
            <a:r>
              <a:rPr lang="en-US" sz="2400" dirty="0" smtClean="0">
                <a:effectLst>
                  <a:outerShdw blurRad="38100" dist="38100" dir="2700000" algn="tl">
                    <a:srgbClr val="000000">
                      <a:alpha val="43137"/>
                    </a:srgbClr>
                  </a:outerShdw>
                </a:effectLst>
              </a:rPr>
              <a:t> on the so-called “Great Moderation”</a:t>
            </a:r>
            <a:endParaRPr lang="en-US"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Overview</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6" name="Content Placeholder 4"/>
          <p:cNvSpPr txBox="1">
            <a:spLocks/>
          </p:cNvSpPr>
          <p:nvPr/>
        </p:nvSpPr>
        <p:spPr>
          <a:xfrm>
            <a:off x="762000" y="1600200"/>
            <a:ext cx="7924800" cy="4525963"/>
          </a:xfrm>
          <a:prstGeom prst="rect">
            <a:avLst/>
          </a:prstGeom>
        </p:spPr>
        <p:txBody>
          <a:bodyPr>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3200" b="0"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mn-lt"/>
                <a:ea typeface="+mn-ea"/>
                <a:cs typeface="+mn-cs"/>
              </a:rPr>
              <a:t>The “New Consensus” Policy Paradigm  </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2000" b="0"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From New Consensus to NO Consensus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From NO Consensus to An Alterative Policy Paradigm?</a:t>
            </a:r>
            <a:endParaRPr kumimoji="0" lang="en-US"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6"/>
          <p:cNvSpPr txBox="1">
            <a:spLocks/>
          </p:cNvSpPr>
          <p:nvPr/>
        </p:nvSpPr>
        <p:spPr>
          <a:xfrm>
            <a:off x="457200" y="381000"/>
            <a:ext cx="8458200" cy="11430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New Consensus and</a:t>
            </a:r>
            <a:r>
              <a:rPr kumimoji="0" lang="en-US" sz="4400" b="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 Financial Instability</a:t>
            </a:r>
            <a:endPar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7"/>
          <p:cNvSpPr txBox="1">
            <a:spLocks/>
          </p:cNvSpPr>
          <p:nvPr/>
        </p:nvSpPr>
        <p:spPr>
          <a:xfrm>
            <a:off x="457200" y="1600200"/>
            <a:ext cx="6629400" cy="4525963"/>
          </a:xfrm>
          <a:prstGeom prst="rect">
            <a:avLst/>
          </a:prstGeom>
        </p:spPr>
        <p:txBody>
          <a:bodyPr>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r>
              <a:rPr kumimoji="0" lang="en-US" sz="4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Willem</a:t>
            </a:r>
            <a:r>
              <a:rPr kumimoji="0" lang="en-US" sz="44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r>
              <a:rPr kumimoji="0" lang="en-US" sz="4400" b="0" i="0" u="none" strike="noStrike" kern="1200" cap="none" spc="0" normalizeH="0" noProof="0" dirty="0" err="1" smtClean="0">
                <a:ln>
                  <a:noFill/>
                </a:ln>
                <a:solidFill>
                  <a:schemeClr val="tx1"/>
                </a:solidFill>
                <a:effectLst>
                  <a:outerShdw blurRad="38100" dist="38100" dir="2700000" algn="tl">
                    <a:srgbClr val="000000">
                      <a:alpha val="43137"/>
                    </a:srgbClr>
                  </a:outerShdw>
                </a:effectLst>
                <a:uLnTx/>
                <a:uFillTx/>
                <a:latin typeface="+mn-lt"/>
                <a:ea typeface="+mn-ea"/>
                <a:cs typeface="+mn-cs"/>
              </a:rPr>
              <a:t>Buiter</a:t>
            </a:r>
            <a:r>
              <a:rPr kumimoji="0" lang="en-US" sz="44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FT.com, 3 March 2009</a:t>
            </a:r>
            <a:endParaRPr lang="en-US" sz="4400" dirty="0" smtClean="0">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5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“The Monetary Policy Committee</a:t>
            </a:r>
            <a:r>
              <a:rPr kumimoji="0" lang="en-US" sz="38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of the Bank of England I was </a:t>
            </a:r>
            <a:r>
              <a:rPr lang="en-US" sz="3800" dirty="0" smtClean="0">
                <a:effectLst>
                  <a:outerShdw blurRad="38100" dist="38100" dir="2700000" algn="tl">
                    <a:srgbClr val="000000">
                      <a:alpha val="43137"/>
                    </a:srgbClr>
                  </a:outerShdw>
                </a:effectLst>
              </a:rPr>
              <a:t>p</a:t>
            </a:r>
            <a:r>
              <a:rPr kumimoji="0" lang="en-US" sz="3800" b="0" i="0" u="none" strike="noStrike" kern="1200" cap="none" spc="0" normalizeH="0" noProof="0" dirty="0" err="1" smtClean="0">
                <a:ln>
                  <a:noFill/>
                </a:ln>
                <a:solidFill>
                  <a:schemeClr val="tx1"/>
                </a:solidFill>
                <a:effectLst>
                  <a:outerShdw blurRad="38100" dist="38100" dir="2700000" algn="tl">
                    <a:srgbClr val="000000">
                      <a:alpha val="43137"/>
                    </a:srgbClr>
                  </a:outerShdw>
                </a:effectLst>
                <a:uLnTx/>
                <a:uFillTx/>
                <a:latin typeface="+mn-lt"/>
                <a:ea typeface="+mn-ea"/>
                <a:cs typeface="+mn-cs"/>
              </a:rPr>
              <a:t>rivileged</a:t>
            </a:r>
            <a:r>
              <a:rPr kumimoji="0" lang="en-US" sz="38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to be a ‘founder’ external  member of during the years 1997-2000 contained . . . a strong representation of academic economists.”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500" noProof="0" dirty="0" smtClean="0">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800" noProof="0" dirty="0" smtClean="0">
                <a:effectLst>
                  <a:outerShdw blurRad="38100" dist="38100" dir="2700000" algn="tl">
                    <a:srgbClr val="000000">
                      <a:alpha val="43137"/>
                    </a:srgbClr>
                  </a:outerShdw>
                </a:effectLst>
              </a:rPr>
              <a:t>“This turned out to be a severe handicap when the central bank had to switch gears and change from being an inflation-targeting central bank under conditions of orderly financial markets to a financial stability-oriented central bank under conditions of widespread market illiquidity and funding illiquidity.”</a:t>
            </a:r>
            <a:endParaRPr kumimoji="0" lang="en-US" sz="3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pic>
        <p:nvPicPr>
          <p:cNvPr id="21506" name="Picture 2" descr="Photograph"/>
          <p:cNvPicPr>
            <a:picLocks noChangeAspect="1" noChangeArrowheads="1"/>
          </p:cNvPicPr>
          <p:nvPr/>
        </p:nvPicPr>
        <p:blipFill>
          <a:blip r:embed="rId4" cstate="print"/>
          <a:srcRect/>
          <a:stretch>
            <a:fillRect/>
          </a:stretch>
        </p:blipFill>
        <p:spPr bwMode="auto">
          <a:xfrm>
            <a:off x="7239000" y="1600200"/>
            <a:ext cx="1661685" cy="233051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6"/>
          <p:cNvSpPr txBox="1">
            <a:spLocks/>
          </p:cNvSpPr>
          <p:nvPr/>
        </p:nvSpPr>
        <p:spPr>
          <a:xfrm>
            <a:off x="304800" y="533400"/>
            <a:ext cx="8458200" cy="11430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solidFill>
                  <a:schemeClr val="bg1"/>
                </a:solidFill>
                <a:effectLst>
                  <a:outerShdw blurRad="38100" dist="38100" dir="2700000" algn="tl">
                    <a:srgbClr val="000000">
                      <a:alpha val="43137"/>
                    </a:srgbClr>
                  </a:outerShdw>
                </a:effectLst>
                <a:latin typeface="+mj-lt"/>
                <a:ea typeface="+mj-ea"/>
                <a:cs typeface="+mj-cs"/>
              </a:rPr>
              <a:t>Excerpt from </a:t>
            </a:r>
            <a:r>
              <a:rPr lang="en-US" sz="4400" noProof="0" dirty="0" err="1" smtClean="0">
                <a:solidFill>
                  <a:schemeClr val="bg1"/>
                </a:solidFill>
                <a:effectLst>
                  <a:outerShdw blurRad="38100" dist="38100" dir="2700000" algn="tl">
                    <a:srgbClr val="000000">
                      <a:alpha val="43137"/>
                    </a:srgbClr>
                  </a:outerShdw>
                </a:effectLst>
                <a:latin typeface="+mj-lt"/>
                <a:ea typeface="+mj-ea"/>
                <a:cs typeface="+mj-cs"/>
              </a:rPr>
              <a:t>Mishkin</a:t>
            </a:r>
            <a:r>
              <a:rPr lang="en-US" sz="4400" noProof="0" dirty="0" smtClean="0">
                <a:solidFill>
                  <a:schemeClr val="bg1"/>
                </a:solidFill>
                <a:effectLst>
                  <a:outerShdw blurRad="38100" dist="38100" dir="2700000" algn="tl">
                    <a:srgbClr val="000000">
                      <a:alpha val="43137"/>
                    </a:srgbClr>
                  </a:outerShdw>
                </a:effectLst>
                <a:latin typeface="+mj-lt"/>
                <a:ea typeface="+mj-ea"/>
                <a:cs typeface="+mj-cs"/>
              </a:rPr>
              <a:t>, September 2007</a:t>
            </a:r>
            <a:endPar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pic>
        <p:nvPicPr>
          <p:cNvPr id="27650" name="Picture 2"/>
          <p:cNvPicPr>
            <a:picLocks noChangeAspect="1" noChangeArrowheads="1"/>
          </p:cNvPicPr>
          <p:nvPr/>
        </p:nvPicPr>
        <p:blipFill>
          <a:blip r:embed="rId4"/>
          <a:srcRect/>
          <a:stretch>
            <a:fillRect/>
          </a:stretch>
        </p:blipFill>
        <p:spPr bwMode="auto">
          <a:xfrm>
            <a:off x="304800" y="1600200"/>
            <a:ext cx="8588023" cy="40085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effectLst>
                  <a:outerShdw blurRad="38100" dist="38100" dir="2700000" algn="tl">
                    <a:srgbClr val="000000">
                      <a:alpha val="43137"/>
                    </a:srgbClr>
                  </a:outerShdw>
                </a:effectLst>
                <a:latin typeface="+mj-lt"/>
                <a:ea typeface="+mj-ea"/>
                <a:cs typeface="+mj-cs"/>
              </a:rPr>
              <a:t>NO Consensus and Monetary Policy</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4"/>
          <p:cNvSpPr txBox="1">
            <a:spLocks/>
          </p:cNvSpPr>
          <p:nvPr/>
        </p:nvSpPr>
        <p:spPr>
          <a:xfrm>
            <a:off x="457200" y="1600200"/>
            <a:ext cx="8229600" cy="4525963"/>
          </a:xfrm>
          <a:prstGeom prst="rect">
            <a:avLst/>
          </a:prstGeom>
        </p:spPr>
        <p:txBody>
          <a:bodyPr>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effectLst>
                  <a:outerShdw blurRad="38100" dist="38100" dir="2700000" algn="tl">
                    <a:srgbClr val="000000">
                      <a:alpha val="43137"/>
                    </a:srgbClr>
                  </a:outerShdw>
                </a:effectLst>
              </a:rPr>
              <a:t>The World’s 2 Largest Economies Effectively Have Zero Interest Rate Policies (ZIRP)</a:t>
            </a:r>
          </a:p>
          <a:p>
            <a:pPr marL="971550" lvl="1" indent="-514350">
              <a:spcBef>
                <a:spcPct val="20000"/>
              </a:spcBef>
              <a:buFont typeface="Arial" pitchFamily="34" charset="0"/>
              <a:buChar char="•"/>
            </a:pPr>
            <a:r>
              <a:rPr kumimoji="0" lang="en-US" sz="2800" b="0"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Japan since 1998</a:t>
            </a:r>
          </a:p>
          <a:p>
            <a:pPr marL="971550" lvl="1" indent="-514350">
              <a:spcBef>
                <a:spcPct val="20000"/>
              </a:spcBef>
              <a:buFont typeface="Arial" pitchFamily="34" charset="0"/>
              <a:buChar char="•"/>
            </a:pPr>
            <a:r>
              <a:rPr lang="en-US" sz="2800" dirty="0" smtClean="0">
                <a:solidFill>
                  <a:schemeClr val="accent6">
                    <a:lumMod val="75000"/>
                  </a:schemeClr>
                </a:solidFill>
                <a:effectLst>
                  <a:outerShdw blurRad="38100" dist="38100" dir="2700000" algn="tl">
                    <a:srgbClr val="000000">
                      <a:alpha val="43137"/>
                    </a:srgbClr>
                  </a:outerShdw>
                </a:effectLst>
              </a:rPr>
              <a:t>US since December 2008</a:t>
            </a:r>
          </a:p>
          <a:p>
            <a:pPr marL="514350" indent="-514350">
              <a:spcBef>
                <a:spcPct val="20000"/>
              </a:spcBef>
              <a:buFont typeface="Arial" pitchFamily="34" charset="0"/>
              <a:buChar char="•"/>
            </a:pPr>
            <a:endParaRPr kumimoji="0" lang="en-US"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514350" indent="-514350">
              <a:spcBef>
                <a:spcPct val="20000"/>
              </a:spcBef>
              <a:buFont typeface="Arial" pitchFamily="34" charset="0"/>
              <a:buChar char="•"/>
            </a:pPr>
            <a:r>
              <a:rPr lang="en-US" sz="2800" dirty="0" smtClean="0">
                <a:effectLst>
                  <a:outerShdw blurRad="38100" dist="38100" dir="2700000" algn="tl">
                    <a:srgbClr val="000000">
                      <a:alpha val="43137"/>
                    </a:srgbClr>
                  </a:outerShdw>
                </a:effectLst>
              </a:rPr>
              <a:t>New Consensus Says If Output Gap Persists, Solution Is to Reduce Real Rate of Interest</a:t>
            </a:r>
          </a:p>
          <a:p>
            <a:pPr marL="971550" lvl="1" indent="-514350">
              <a:spcBef>
                <a:spcPct val="20000"/>
              </a:spcBef>
              <a:buFont typeface="Arial" pitchFamily="34" charset="0"/>
              <a:buChar char="•"/>
            </a:pPr>
            <a:r>
              <a:rPr kumimoji="0" lang="en-US" sz="2800" b="0"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NO</a:t>
            </a:r>
            <a:r>
              <a:rPr kumimoji="0" lang="en-US" sz="2800" b="0" i="0" u="none" strike="noStrike" kern="1200" cap="none" spc="0" normalizeH="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 Consensus for How to Do This with Nominal Interest Rate at the Zero Bound</a:t>
            </a:r>
            <a:endParaRPr kumimoji="0" lang="en-US" sz="2800" b="0" i="0" u="none" strike="noStrike" kern="1200" cap="none" spc="0" normalizeH="0" baseline="0" noProof="0" dirty="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effectLst>
                  <a:outerShdw blurRad="38100" dist="38100" dir="2700000" algn="tl">
                    <a:srgbClr val="000000">
                      <a:alpha val="43137"/>
                    </a:srgbClr>
                  </a:outerShdw>
                </a:effectLst>
                <a:latin typeface="+mj-lt"/>
                <a:ea typeface="+mj-ea"/>
                <a:cs typeface="+mj-cs"/>
              </a:rPr>
              <a:t>NO Consensus and Monetary Policy</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4"/>
          <p:cNvSpPr txBox="1">
            <a:spLocks/>
          </p:cNvSpPr>
          <p:nvPr/>
        </p:nvSpPr>
        <p:spPr>
          <a:xfrm>
            <a:off x="457200" y="1600200"/>
            <a:ext cx="8229600" cy="4525963"/>
          </a:xfrm>
          <a:prstGeom prst="rect">
            <a:avLst/>
          </a:prstGeom>
        </p:spPr>
        <p:txBody>
          <a:bodyPr>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effectLst>
                  <a:outerShdw blurRad="38100" dist="38100" dir="2700000" algn="tl">
                    <a:srgbClr val="000000">
                      <a:alpha val="43137"/>
                    </a:srgbClr>
                  </a:outerShdw>
                </a:effectLst>
              </a:rPr>
              <a:t> Japan’s “Quantitative Easing” during 2001-2005</a:t>
            </a:r>
          </a:p>
          <a:p>
            <a:pPr marL="971550" lvl="1" indent="-514350">
              <a:spcBef>
                <a:spcPct val="20000"/>
              </a:spcBef>
              <a:buFont typeface="Arial" pitchFamily="34" charset="0"/>
              <a:buChar char="•"/>
            </a:pPr>
            <a:r>
              <a:rPr lang="en-US" sz="2800" dirty="0" smtClean="0">
                <a:solidFill>
                  <a:schemeClr val="accent6">
                    <a:lumMod val="75000"/>
                  </a:schemeClr>
                </a:solidFill>
                <a:effectLst>
                  <a:outerShdw blurRad="38100" dist="38100" dir="2700000" algn="tl">
                    <a:srgbClr val="000000">
                      <a:alpha val="43137"/>
                    </a:srgbClr>
                  </a:outerShdw>
                </a:effectLst>
              </a:rPr>
              <a:t>Based upon ‘Money Multiplier’</a:t>
            </a:r>
          </a:p>
          <a:p>
            <a:pPr marL="971550" lvl="1" indent="-514350">
              <a:spcBef>
                <a:spcPct val="20000"/>
              </a:spcBef>
              <a:buFont typeface="Arial" pitchFamily="34" charset="0"/>
              <a:buChar char="•"/>
            </a:pPr>
            <a:r>
              <a:rPr kumimoji="0" lang="en-US" sz="2800" b="0"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BOJ </a:t>
            </a:r>
            <a:r>
              <a:rPr kumimoji="0" lang="en-US" sz="2800" b="0" i="0" u="none" strike="noStrike" kern="1200" cap="none" spc="0" normalizeH="0" baseline="0" noProof="0" dirty="0" err="1"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Floode</a:t>
            </a:r>
            <a:r>
              <a:rPr lang="en-US" sz="2800" dirty="0" smtClean="0">
                <a:solidFill>
                  <a:schemeClr val="accent6">
                    <a:lumMod val="75000"/>
                  </a:schemeClr>
                </a:solidFill>
                <a:effectLst>
                  <a:outerShdw blurRad="38100" dist="38100" dir="2700000" algn="tl">
                    <a:srgbClr val="000000">
                      <a:alpha val="43137"/>
                    </a:srgbClr>
                  </a:outerShdw>
                </a:effectLst>
              </a:rPr>
              <a:t>d Banks with Excess Reserves</a:t>
            </a:r>
          </a:p>
          <a:p>
            <a:pPr marL="971550" lvl="1" indent="-514350">
              <a:spcBef>
                <a:spcPct val="20000"/>
              </a:spcBef>
              <a:buFont typeface="Arial" pitchFamily="34" charset="0"/>
              <a:buChar char="•"/>
            </a:pPr>
            <a:r>
              <a:rPr kumimoji="0" lang="en-US" sz="2800" b="0"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Monetary</a:t>
            </a:r>
            <a:r>
              <a:rPr kumimoji="0" lang="en-US" sz="2800" b="0" i="0" u="none" strike="noStrike" kern="1200" cap="none" spc="0" normalizeH="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 Base Reached 25% of GDP in 2005</a:t>
            </a:r>
          </a:p>
          <a:p>
            <a:pPr marL="971550" lvl="1" indent="-514350">
              <a:spcBef>
                <a:spcPct val="20000"/>
              </a:spcBef>
              <a:buFont typeface="Arial" pitchFamily="34" charset="0"/>
              <a:buChar char="•"/>
            </a:pPr>
            <a:endParaRPr lang="en-US" sz="2800" baseline="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pPr>
            <a:r>
              <a:rPr lang="en-US" sz="2800" baseline="0" dirty="0" smtClean="0">
                <a:effectLst>
                  <a:outerShdw blurRad="38100" dist="38100" dir="2700000" algn="tl">
                    <a:srgbClr val="000000">
                      <a:alpha val="43137"/>
                    </a:srgbClr>
                  </a:outerShdw>
                </a:effectLst>
              </a:rPr>
              <a:t>Consensus</a:t>
            </a:r>
            <a:r>
              <a:rPr lang="en-US" sz="2800" dirty="0" smtClean="0">
                <a:effectLst>
                  <a:outerShdw blurRad="38100" dist="38100" dir="2700000" algn="tl">
                    <a:srgbClr val="000000">
                      <a:alpha val="43137"/>
                    </a:srgbClr>
                  </a:outerShdw>
                </a:effectLst>
              </a:rPr>
              <a:t> that ZIRP Was Insufficient, but NO Consensus regarding Effectiveness of Quantitative Easing.</a:t>
            </a: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effectLst>
                  <a:outerShdw blurRad="38100" dist="38100" dir="2700000" algn="tl">
                    <a:srgbClr val="000000">
                      <a:alpha val="43137"/>
                    </a:srgbClr>
                  </a:outerShdw>
                </a:effectLst>
                <a:latin typeface="+mj-lt"/>
                <a:ea typeface="+mj-ea"/>
                <a:cs typeface="+mj-cs"/>
              </a:rPr>
              <a:t>NO Consensus and Monetary Policy</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4"/>
          <p:cNvSpPr txBox="1">
            <a:spLocks/>
          </p:cNvSpPr>
          <p:nvPr/>
        </p:nvSpPr>
        <p:spPr>
          <a:xfrm>
            <a:off x="457200" y="1600200"/>
            <a:ext cx="8229600" cy="4525963"/>
          </a:xfrm>
          <a:prstGeom prst="rect">
            <a:avLst/>
          </a:prstGeom>
        </p:spPr>
        <p:txBody>
          <a:bodyPr>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noProof="0" dirty="0" smtClean="0">
                <a:effectLst>
                  <a:outerShdw blurRad="38100" dist="38100" dir="2700000" algn="tl">
                    <a:srgbClr val="000000">
                      <a:alpha val="43137"/>
                    </a:srgbClr>
                  </a:outerShdw>
                </a:effectLst>
              </a:rPr>
              <a:t>US Actions in the Recent Crisis Labeled “Credit Easing” by Bernanke, to Distinguish Fed’s Approach from Japan’s Approach.</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dirty="0" smtClean="0">
              <a:ln>
                <a:noFill/>
              </a:ln>
              <a:effectLst>
                <a:outerShdw blurRad="38100" dist="38100" dir="2700000" algn="tl">
                  <a:srgbClr val="000000">
                    <a:alpha val="43137"/>
                  </a:srgbClr>
                </a:outerShdw>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effectLst>
                  <a:outerShdw blurRad="38100" dist="38100" dir="2700000" algn="tl">
                    <a:srgbClr val="000000">
                      <a:alpha val="43137"/>
                    </a:srgbClr>
                  </a:outerShdw>
                </a:effectLst>
              </a:rPr>
              <a:t>SF Fed President Janet </a:t>
            </a:r>
            <a:r>
              <a:rPr lang="en-US" sz="2800" dirty="0" err="1" smtClean="0">
                <a:effectLst>
                  <a:outerShdw blurRad="38100" dist="38100" dir="2700000" algn="tl">
                    <a:srgbClr val="000000">
                      <a:alpha val="43137"/>
                    </a:srgbClr>
                  </a:outerShdw>
                </a:effectLst>
              </a:rPr>
              <a:t>Yellen</a:t>
            </a:r>
            <a:r>
              <a:rPr lang="en-US" sz="2800" dirty="0" smtClean="0">
                <a:effectLst>
                  <a:outerShdw blurRad="38100" dist="38100" dir="2700000" algn="tl">
                    <a:srgbClr val="000000">
                      <a:alpha val="43137"/>
                    </a:srgbClr>
                  </a:outerShdw>
                </a:effectLst>
              </a:rPr>
              <a:t>:  “The Fed’s balance sheet strategy has a different motivation [than the BOJ’s approach].   We are focused on pursuing carefully tailored programs to remedy specific financial market dysfunctions.”</a:t>
            </a: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228600" y="457200"/>
            <a:ext cx="86868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solidFill>
                  <a:schemeClr val="bg1"/>
                </a:solidFill>
                <a:effectLst>
                  <a:outerShdw blurRad="38100" dist="38100" dir="2700000" algn="tl">
                    <a:srgbClr val="000000">
                      <a:alpha val="43137"/>
                    </a:srgbClr>
                  </a:outerShdw>
                </a:effectLst>
                <a:latin typeface="+mj-lt"/>
                <a:ea typeface="+mj-ea"/>
                <a:cs typeface="+mj-cs"/>
              </a:rPr>
              <a:t>Fed Actions Beyond Near-Zero Fed Funds Target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4"/>
          <p:cNvSpPr txBox="1">
            <a:spLocks/>
          </p:cNvSpPr>
          <p:nvPr/>
        </p:nvSpPr>
        <p:spPr>
          <a:xfrm>
            <a:off x="1143000" y="1447800"/>
            <a:ext cx="7162800" cy="4572000"/>
          </a:xfrm>
          <a:prstGeom prst="rect">
            <a:avLst/>
          </a:prstGeom>
        </p:spPr>
        <p:txBody>
          <a:bodyPr>
            <a:noAutofit/>
          </a:bodyPr>
          <a:lstStyle/>
          <a:p>
            <a:pPr marL="514350" indent="-514350">
              <a:spcBef>
                <a:spcPct val="20000"/>
              </a:spcBef>
              <a:buFont typeface="Arial" pitchFamily="34" charset="0"/>
              <a:buChar char="•"/>
              <a:defRPr/>
            </a:pPr>
            <a:r>
              <a:rPr kumimoji="0" lang="en-US" sz="2000" b="0" i="0" u="none" strike="noStrike" kern="1200" cap="none" spc="0" normalizeH="0" baseline="0" dirty="0" smtClean="0">
                <a:ln>
                  <a:noFill/>
                </a:ln>
                <a:effectLst>
                  <a:outerShdw blurRad="38100" dist="38100" dir="2700000" algn="tl">
                    <a:srgbClr val="000000">
                      <a:alpha val="43137"/>
                    </a:srgbClr>
                  </a:outerShdw>
                </a:effectLst>
                <a:uLnTx/>
                <a:uFillTx/>
                <a:latin typeface="+mn-lt"/>
                <a:ea typeface="+mn-ea"/>
                <a:cs typeface="+mn-cs"/>
              </a:rPr>
              <a:t>Expanded Use of Discount Lending</a:t>
            </a:r>
          </a:p>
          <a:p>
            <a:pPr marL="514350" indent="-514350">
              <a:spcBef>
                <a:spcPct val="20000"/>
              </a:spcBef>
              <a:buFont typeface="Arial" pitchFamily="34" charset="0"/>
              <a:buChar char="•"/>
              <a:defRPr/>
            </a:pPr>
            <a:r>
              <a:rPr kumimoji="0" lang="en-US" sz="2000" b="0" i="0" u="none" strike="noStrike" kern="1200" cap="none" spc="0" normalizeH="0" baseline="0" dirty="0" smtClean="0">
                <a:ln>
                  <a:noFill/>
                </a:ln>
                <a:effectLst>
                  <a:outerShdw blurRad="38100" dist="38100" dir="2700000" algn="tl">
                    <a:srgbClr val="000000">
                      <a:alpha val="43137"/>
                    </a:srgbClr>
                  </a:outerShdw>
                </a:effectLst>
                <a:uLnTx/>
                <a:uFillTx/>
                <a:latin typeface="+mn-lt"/>
                <a:ea typeface="+mn-ea"/>
                <a:cs typeface="+mn-cs"/>
              </a:rPr>
              <a:t>New Standing Facilities</a:t>
            </a:r>
          </a:p>
          <a:p>
            <a:pPr marL="971550" lvl="1" indent="-514350">
              <a:spcBef>
                <a:spcPct val="20000"/>
              </a:spcBef>
              <a:buFont typeface="Arial" pitchFamily="34" charset="0"/>
              <a:buChar char="•"/>
              <a:defRPr/>
            </a:pPr>
            <a:r>
              <a:rPr lang="en-US" sz="2000" noProof="0" dirty="0" smtClean="0">
                <a:solidFill>
                  <a:schemeClr val="accent6">
                    <a:lumMod val="75000"/>
                  </a:schemeClr>
                </a:solidFill>
                <a:effectLst>
                  <a:outerShdw blurRad="38100" dist="38100" dir="2700000" algn="tl">
                    <a:srgbClr val="000000">
                      <a:alpha val="43137"/>
                    </a:srgbClr>
                  </a:outerShdw>
                </a:effectLst>
              </a:rPr>
              <a:t>Term Auction Facility (TAF)</a:t>
            </a:r>
          </a:p>
          <a:p>
            <a:pPr marL="971550" lvl="1" indent="-514350">
              <a:spcBef>
                <a:spcPct val="20000"/>
              </a:spcBef>
              <a:buFont typeface="Arial" pitchFamily="34" charset="0"/>
              <a:buChar char="•"/>
              <a:defRPr/>
            </a:pPr>
            <a:r>
              <a:rPr kumimoji="0" lang="en-US" sz="2000" b="0" i="0" u="none" strike="noStrike" kern="1200" cap="none" spc="0" normalizeH="0" baseline="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Primary</a:t>
            </a:r>
            <a:r>
              <a:rPr kumimoji="0" lang="en-US" sz="2000" b="0" i="0" u="none" strike="noStrike" kern="1200" cap="none" spc="0" normalizeH="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 Dealer Credit Facility (PDCF)</a:t>
            </a:r>
          </a:p>
          <a:p>
            <a:pPr marL="971550" lvl="1" indent="-514350">
              <a:spcBef>
                <a:spcPct val="20000"/>
              </a:spcBef>
              <a:buFont typeface="Arial" pitchFamily="34" charset="0"/>
              <a:buChar char="•"/>
              <a:defRPr/>
            </a:pPr>
            <a:r>
              <a:rPr lang="en-US" sz="2000" baseline="0" noProof="0" dirty="0" smtClean="0">
                <a:solidFill>
                  <a:schemeClr val="accent6">
                    <a:lumMod val="75000"/>
                  </a:schemeClr>
                </a:solidFill>
                <a:effectLst>
                  <a:outerShdw blurRad="38100" dist="38100" dir="2700000" algn="tl">
                    <a:srgbClr val="000000">
                      <a:alpha val="43137"/>
                    </a:srgbClr>
                  </a:outerShdw>
                </a:effectLst>
              </a:rPr>
              <a:t>Treasury Securities</a:t>
            </a:r>
            <a:r>
              <a:rPr lang="en-US" sz="2000" noProof="0" dirty="0" smtClean="0">
                <a:solidFill>
                  <a:schemeClr val="accent6">
                    <a:lumMod val="75000"/>
                  </a:schemeClr>
                </a:solidFill>
                <a:effectLst>
                  <a:outerShdw blurRad="38100" dist="38100" dir="2700000" algn="tl">
                    <a:srgbClr val="000000">
                      <a:alpha val="43137"/>
                    </a:srgbClr>
                  </a:outerShdw>
                </a:effectLst>
              </a:rPr>
              <a:t> Lending Facility (TSLF)</a:t>
            </a:r>
          </a:p>
          <a:p>
            <a:pPr marL="971550" lvl="1" indent="-514350">
              <a:spcBef>
                <a:spcPct val="20000"/>
              </a:spcBef>
              <a:buFont typeface="Arial" pitchFamily="34" charset="0"/>
              <a:buChar char="•"/>
              <a:defRPr/>
            </a:pPr>
            <a:r>
              <a:rPr kumimoji="0" lang="en-US" sz="2000" b="0" i="0" u="none" strike="noStrike" kern="1200" cap="none" spc="0" normalizeH="0" baseline="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Commercial</a:t>
            </a:r>
            <a:r>
              <a:rPr kumimoji="0" lang="en-US" sz="2000" b="0" i="0" u="none" strike="noStrike" kern="1200" cap="none" spc="0" normalizeH="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 Paper Facilities (ABCP and CPFF)</a:t>
            </a:r>
          </a:p>
          <a:p>
            <a:pPr marL="971550" lvl="1" indent="-514350">
              <a:spcBef>
                <a:spcPct val="20000"/>
              </a:spcBef>
              <a:buFont typeface="Arial" pitchFamily="34" charset="0"/>
              <a:buChar char="•"/>
              <a:defRPr/>
            </a:pPr>
            <a:r>
              <a:rPr lang="en-US" sz="2000" dirty="0" smtClean="0">
                <a:solidFill>
                  <a:schemeClr val="accent6">
                    <a:lumMod val="75000"/>
                  </a:schemeClr>
                </a:solidFill>
                <a:effectLst>
                  <a:outerShdw blurRad="38100" dist="38100" dir="2700000" algn="tl">
                    <a:srgbClr val="000000">
                      <a:alpha val="43137"/>
                    </a:srgbClr>
                  </a:outerShdw>
                </a:effectLst>
              </a:rPr>
              <a:t>Money Market Investor Funding Facility (MMIFF)</a:t>
            </a:r>
            <a:endParaRPr kumimoji="0" lang="en-US" sz="2000" b="0" i="0" u="none" strike="noStrike" kern="1200" cap="none" spc="0" normalizeH="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endParaRPr>
          </a:p>
          <a:p>
            <a:pPr marL="514350" indent="-514350">
              <a:spcBef>
                <a:spcPct val="20000"/>
              </a:spcBef>
              <a:buFont typeface="Arial" pitchFamily="34" charset="0"/>
              <a:buChar char="•"/>
              <a:defRPr/>
            </a:pPr>
            <a:r>
              <a:rPr lang="en-US" sz="2000" dirty="0" smtClean="0">
                <a:effectLst>
                  <a:outerShdw blurRad="38100" dist="38100" dir="2700000" algn="tl">
                    <a:srgbClr val="000000">
                      <a:alpha val="43137"/>
                    </a:srgbClr>
                  </a:outerShdw>
                </a:effectLst>
              </a:rPr>
              <a:t>Open Market Operations</a:t>
            </a:r>
          </a:p>
          <a:p>
            <a:pPr marL="971550" lvl="1" indent="-514350">
              <a:spcBef>
                <a:spcPct val="20000"/>
              </a:spcBef>
              <a:buFont typeface="Arial" pitchFamily="34" charset="0"/>
              <a:buChar char="•"/>
              <a:defRPr/>
            </a:pPr>
            <a:r>
              <a:rPr lang="en-US" sz="2000" dirty="0" smtClean="0">
                <a:solidFill>
                  <a:schemeClr val="accent6">
                    <a:lumMod val="75000"/>
                  </a:schemeClr>
                </a:solidFill>
                <a:effectLst>
                  <a:outerShdw blurRad="38100" dist="38100" dir="2700000" algn="tl">
                    <a:srgbClr val="000000">
                      <a:alpha val="43137"/>
                    </a:srgbClr>
                  </a:outerShdw>
                </a:effectLst>
              </a:rPr>
              <a:t>Increased Repos in Agencies instead of </a:t>
            </a:r>
            <a:r>
              <a:rPr lang="en-US" sz="2000" dirty="0" err="1" smtClean="0">
                <a:solidFill>
                  <a:schemeClr val="accent6">
                    <a:lumMod val="75000"/>
                  </a:schemeClr>
                </a:solidFill>
                <a:effectLst>
                  <a:outerShdw blurRad="38100" dist="38100" dir="2700000" algn="tl">
                    <a:srgbClr val="000000">
                      <a:alpha val="43137"/>
                    </a:srgbClr>
                  </a:outerShdw>
                </a:effectLst>
              </a:rPr>
              <a:t>Tsy’s</a:t>
            </a:r>
            <a:endParaRPr kumimoji="0" lang="en-US" sz="2000" b="0" i="0" u="none" strike="noStrike" kern="1200" cap="none" spc="0" normalizeH="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endParaRPr>
          </a:p>
          <a:p>
            <a:pPr marL="971550" lvl="1" indent="-514350">
              <a:spcBef>
                <a:spcPct val="20000"/>
              </a:spcBef>
              <a:buFont typeface="Arial" pitchFamily="34" charset="0"/>
              <a:buChar char="•"/>
              <a:defRPr/>
            </a:pPr>
            <a:r>
              <a:rPr kumimoji="0" lang="en-US" sz="2000" b="0" i="0" u="none" strike="noStrike" kern="1200" cap="none" spc="0" normalizeH="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Agency Mortgage Backed Securities Purchase Program</a:t>
            </a:r>
          </a:p>
          <a:p>
            <a:pPr marL="514350" indent="-514350">
              <a:spcBef>
                <a:spcPct val="20000"/>
              </a:spcBef>
              <a:buFont typeface="Arial" pitchFamily="34" charset="0"/>
              <a:buChar char="•"/>
              <a:defRPr/>
            </a:pPr>
            <a:r>
              <a:rPr lang="en-US" sz="2000" dirty="0" smtClean="0">
                <a:effectLst>
                  <a:outerShdw blurRad="38100" dist="38100" dir="2700000" algn="tl">
                    <a:srgbClr val="000000">
                      <a:alpha val="43137"/>
                    </a:srgbClr>
                  </a:outerShdw>
                </a:effectLst>
              </a:rPr>
              <a:t>Term Asset-Backed Securities Loan Facility (TALF)</a:t>
            </a:r>
          </a:p>
          <a:p>
            <a:pPr marL="514350" indent="-514350">
              <a:spcBef>
                <a:spcPct val="20000"/>
              </a:spcBef>
              <a:buFont typeface="Arial" pitchFamily="34" charset="0"/>
              <a:buChar char="•"/>
              <a:defRPr/>
            </a:pPr>
            <a:r>
              <a:rPr kumimoji="0" lang="en-US" sz="2000" b="0" i="0" u="none" strike="noStrike" kern="1200" cap="none" spc="0" normalizeH="0" dirty="0" smtClean="0">
                <a:ln>
                  <a:noFill/>
                </a:ln>
                <a:effectLst>
                  <a:outerShdw blurRad="38100" dist="38100" dir="2700000" algn="tl">
                    <a:srgbClr val="000000">
                      <a:alpha val="43137"/>
                    </a:srgbClr>
                  </a:outerShdw>
                </a:effectLst>
                <a:uLnTx/>
                <a:uFillTx/>
                <a:latin typeface="+mn-lt"/>
                <a:ea typeface="+mn-ea"/>
                <a:cs typeface="+mn-cs"/>
              </a:rPr>
              <a:t>Bear Stearns, AIG, Citigroup, Bank of America</a:t>
            </a:r>
          </a:p>
          <a:p>
            <a:pPr marL="1428750" lvl="2" indent="-514350">
              <a:spcBef>
                <a:spcPct val="20000"/>
              </a:spcBef>
              <a:buFont typeface="Arial" pitchFamily="34" charset="0"/>
              <a:buChar char="•"/>
              <a:defRPr/>
            </a:pPr>
            <a:endParaRPr kumimoji="0" lang="en-US" sz="20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4" name="Title 3"/>
          <p:cNvSpPr>
            <a:spLocks noGrp="1"/>
          </p:cNvSpPr>
          <p:nvPr>
            <p:ph type="title"/>
          </p:nvPr>
        </p:nvSpPr>
        <p:spPr/>
        <p:txBody>
          <a:bodyPr>
            <a:normAutofit/>
          </a:bodyPr>
          <a:lstStyle/>
          <a:p>
            <a:r>
              <a:rPr lang="en-US" sz="3600" dirty="0" smtClean="0">
                <a:solidFill>
                  <a:schemeClr val="bg1"/>
                </a:solidFill>
                <a:effectLst>
                  <a:outerShdw blurRad="38100" dist="38100" dir="2700000" algn="tl">
                    <a:srgbClr val="000000">
                      <a:alpha val="43137"/>
                    </a:srgbClr>
                  </a:outerShdw>
                </a:effectLst>
              </a:rPr>
              <a:t>Overview</a:t>
            </a:r>
            <a:endParaRPr lang="en-US" sz="3600"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762000" y="1600200"/>
            <a:ext cx="7924800" cy="4525963"/>
          </a:xfrm>
        </p:spPr>
        <p:txBody>
          <a:bodyPr>
            <a:normAutofit/>
          </a:bodyPr>
          <a:lstStyle/>
          <a:p>
            <a:pPr marL="514350" indent="-514350">
              <a:buFont typeface="+mj-lt"/>
              <a:buAutoNum type="arabicPeriod"/>
            </a:pPr>
            <a:endParaRPr lang="en-US" dirty="0" smtClean="0">
              <a:solidFill>
                <a:schemeClr val="accent6">
                  <a:lumMod val="75000"/>
                </a:schemeClr>
              </a:solidFill>
              <a:effectLst>
                <a:outerShdw blurRad="38100" dist="38100" dir="2700000" algn="tl">
                  <a:srgbClr val="000000">
                    <a:alpha val="43137"/>
                  </a:srgbClr>
                </a:outerShdw>
              </a:effectLst>
            </a:endParaRPr>
          </a:p>
          <a:p>
            <a:pPr marL="514350" indent="-514350">
              <a:buFont typeface="+mj-lt"/>
              <a:buAutoNum type="arabicPeriod"/>
            </a:pPr>
            <a:r>
              <a:rPr lang="en-US" dirty="0" smtClean="0">
                <a:solidFill>
                  <a:schemeClr val="accent6">
                    <a:lumMod val="75000"/>
                  </a:schemeClr>
                </a:solidFill>
                <a:effectLst>
                  <a:outerShdw blurRad="38100" dist="38100" dir="2700000" algn="tl">
                    <a:srgbClr val="000000">
                      <a:alpha val="43137"/>
                    </a:srgbClr>
                  </a:outerShdw>
                </a:effectLst>
              </a:rPr>
              <a:t>The “New Consensus” Policy Paradigm  </a:t>
            </a:r>
          </a:p>
          <a:p>
            <a:pPr marL="514350" indent="-514350">
              <a:buFont typeface="+mj-lt"/>
              <a:buAutoNum type="arabicPeriod"/>
            </a:pPr>
            <a:endParaRPr lang="en-US" sz="2000" dirty="0" smtClean="0">
              <a:solidFill>
                <a:schemeClr val="accent6">
                  <a:lumMod val="75000"/>
                </a:schemeClr>
              </a:solidFill>
              <a:effectLst>
                <a:outerShdw blurRad="38100" dist="38100" dir="2700000" algn="tl">
                  <a:srgbClr val="000000">
                    <a:alpha val="43137"/>
                  </a:srgbClr>
                </a:outerShdw>
              </a:effectLst>
            </a:endParaRPr>
          </a:p>
          <a:p>
            <a:pPr marL="514350" indent="-514350">
              <a:buFont typeface="+mj-lt"/>
              <a:buAutoNum type="arabicPeriod"/>
            </a:pPr>
            <a:r>
              <a:rPr lang="en-US" dirty="0" smtClean="0">
                <a:effectLst>
                  <a:outerShdw blurRad="38100" dist="38100" dir="2700000" algn="tl">
                    <a:srgbClr val="000000">
                      <a:alpha val="43137"/>
                    </a:srgbClr>
                  </a:outerShdw>
                </a:effectLst>
              </a:rPr>
              <a:t>From New Consensus to NO Consensus</a:t>
            </a:r>
          </a:p>
          <a:p>
            <a:pPr marL="514350" indent="-514350">
              <a:buFont typeface="+mj-lt"/>
              <a:buAutoNum type="arabicPeriod"/>
            </a:pPr>
            <a:endParaRPr lang="en-US" sz="2000" dirty="0" smtClean="0">
              <a:effectLst>
                <a:outerShdw blurRad="38100" dist="38100" dir="2700000" algn="tl">
                  <a:srgbClr val="000000">
                    <a:alpha val="43137"/>
                  </a:srgbClr>
                </a:outerShdw>
              </a:effectLst>
            </a:endParaRPr>
          </a:p>
          <a:p>
            <a:pPr marL="514350" indent="-514350">
              <a:buFont typeface="+mj-lt"/>
              <a:buAutoNum type="arabicPeriod"/>
            </a:pPr>
            <a:r>
              <a:rPr lang="en-US" dirty="0" smtClean="0">
                <a:effectLst>
                  <a:outerShdw blurRad="38100" dist="38100" dir="2700000" algn="tl">
                    <a:srgbClr val="000000">
                      <a:alpha val="43137"/>
                    </a:srgbClr>
                  </a:outerShdw>
                </a:effectLst>
              </a:rPr>
              <a:t>From NO Consensus to An Alterative Policy Paradigm?</a:t>
            </a:r>
            <a:endParaRPr lang="en-US" dirty="0">
              <a:effectLst>
                <a:outerShdw blurRad="38100" dist="38100" dir="2700000" algn="tl">
                  <a:srgbClr val="000000">
                    <a:alpha val="43137"/>
                  </a:srgbClr>
                </a:outerShdw>
              </a:effectLst>
            </a:endParaRPr>
          </a:p>
        </p:txBody>
      </p:sp>
      <p:pic>
        <p:nvPicPr>
          <p:cNvPr id="6" name="Picture 5" descr="wartburg_edu-large.gif"/>
          <p:cNvPicPr>
            <a:picLocks noChangeAspect="1"/>
          </p:cNvPicPr>
          <p:nvPr/>
        </p:nvPicPr>
        <p:blipFill>
          <a:blip r:embed="rId3"/>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hart of selected assets of the Federal Reserve"/>
          <p:cNvPicPr>
            <a:picLocks noChangeAspect="1" noChangeArrowheads="1"/>
          </p:cNvPicPr>
          <p:nvPr/>
        </p:nvPicPr>
        <p:blipFill>
          <a:blip r:embed="rId2"/>
          <a:srcRect/>
          <a:stretch>
            <a:fillRect/>
          </a:stretch>
        </p:blipFill>
        <p:spPr bwMode="auto">
          <a:xfrm>
            <a:off x="533400" y="1981200"/>
            <a:ext cx="7973501" cy="3429000"/>
          </a:xfrm>
          <a:prstGeom prst="rect">
            <a:avLst/>
          </a:prstGeom>
          <a:noFill/>
        </p:spPr>
      </p:pic>
      <p:pic>
        <p:nvPicPr>
          <p:cNvPr id="4" name="Picture 4" descr="newbacktest"/>
          <p:cNvPicPr>
            <a:picLocks noChangeAspect="1" noChangeArrowheads="1"/>
          </p:cNvPicPr>
          <p:nvPr/>
        </p:nvPicPr>
        <p:blipFill>
          <a:blip r:embed="rId3"/>
          <a:srcRect/>
          <a:stretch>
            <a:fillRect/>
          </a:stretch>
        </p:blipFill>
        <p:spPr bwMode="auto">
          <a:xfrm>
            <a:off x="0" y="304800"/>
            <a:ext cx="9144000" cy="1066800"/>
          </a:xfrm>
          <a:prstGeom prst="rect">
            <a:avLst/>
          </a:prstGeom>
          <a:noFill/>
        </p:spPr>
      </p:pic>
      <p:sp>
        <p:nvSpPr>
          <p:cNvPr id="5" name="Title 3"/>
          <p:cNvSpPr txBox="1">
            <a:spLocks/>
          </p:cNvSpPr>
          <p:nvPr/>
        </p:nvSpPr>
        <p:spPr>
          <a:xfrm>
            <a:off x="0" y="457200"/>
            <a:ext cx="91440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solidFill>
                  <a:schemeClr val="bg1"/>
                </a:solidFill>
                <a:effectLst>
                  <a:outerShdw blurRad="38100" dist="38100" dir="2700000" algn="tl">
                    <a:srgbClr val="000000">
                      <a:alpha val="43137"/>
                    </a:srgbClr>
                  </a:outerShdw>
                </a:effectLst>
                <a:latin typeface="+mj-lt"/>
                <a:ea typeface="+mj-ea"/>
                <a:cs typeface="+mj-cs"/>
              </a:rPr>
              <a:t>Changes in Fed’s Balance Sheet Size &amp; Composition</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7" name="Picture 6" descr="wartburg_edu-large.gif"/>
          <p:cNvPicPr>
            <a:picLocks noChangeAspect="1"/>
          </p:cNvPicPr>
          <p:nvPr/>
        </p:nvPicPr>
        <p:blipFill>
          <a:blip r:embed="rId4"/>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4" name="Title 3"/>
          <p:cNvSpPr txBox="1">
            <a:spLocks/>
          </p:cNvSpPr>
          <p:nvPr/>
        </p:nvSpPr>
        <p:spPr>
          <a:xfrm>
            <a:off x="0" y="457200"/>
            <a:ext cx="91440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solidFill>
                  <a:schemeClr val="bg1"/>
                </a:solidFill>
                <a:effectLst>
                  <a:outerShdw blurRad="38100" dist="38100" dir="2700000" algn="tl">
                    <a:srgbClr val="000000">
                      <a:alpha val="43137"/>
                    </a:srgbClr>
                  </a:outerShdw>
                </a:effectLst>
                <a:latin typeface="+mj-lt"/>
                <a:ea typeface="+mj-ea"/>
                <a:cs typeface="+mj-cs"/>
              </a:rPr>
              <a:t>Changes in Fed’s Balance Sheet Size &amp; Composition</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pic>
        <p:nvPicPr>
          <p:cNvPr id="37890" name="Picture 2" descr="Chart of selected liabilities of the Federal Reserve"/>
          <p:cNvPicPr>
            <a:picLocks noChangeAspect="1" noChangeArrowheads="1"/>
          </p:cNvPicPr>
          <p:nvPr/>
        </p:nvPicPr>
        <p:blipFill>
          <a:blip r:embed="rId4"/>
          <a:srcRect/>
          <a:stretch>
            <a:fillRect/>
          </a:stretch>
        </p:blipFill>
        <p:spPr bwMode="auto">
          <a:xfrm>
            <a:off x="0" y="1752600"/>
            <a:ext cx="8873549" cy="32004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3"/>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effectLst>
                  <a:outerShdw blurRad="38100" dist="38100" dir="2700000" algn="tl">
                    <a:srgbClr val="000000">
                      <a:alpha val="43137"/>
                    </a:srgbClr>
                  </a:outerShdw>
                </a:effectLst>
                <a:latin typeface="+mj-lt"/>
                <a:ea typeface="+mj-ea"/>
                <a:cs typeface="+mj-cs"/>
              </a:rPr>
              <a:t>NO Consensus on Effects of Fed’s Actions</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4"/>
          <p:cNvSpPr txBox="1">
            <a:spLocks/>
          </p:cNvSpPr>
          <p:nvPr/>
        </p:nvSpPr>
        <p:spPr>
          <a:xfrm>
            <a:off x="609600" y="1600200"/>
            <a:ext cx="8077200" cy="4648200"/>
          </a:xfrm>
          <a:prstGeom prst="rect">
            <a:avLst/>
          </a:prstGeom>
        </p:spPr>
        <p:txBody>
          <a:bodyPr>
            <a:normAutofit fontScale="77500" lnSpcReduction="20000"/>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4200" noProof="0" dirty="0" smtClean="0">
                <a:effectLst>
                  <a:outerShdw blurRad="38100" dist="38100" dir="2700000" algn="tl">
                    <a:srgbClr val="000000">
                      <a:alpha val="43137"/>
                    </a:srgbClr>
                  </a:outerShdw>
                </a:effectLst>
              </a:rPr>
              <a:t>Fed’s View:  </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5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400" dirty="0" smtClean="0">
                <a:solidFill>
                  <a:schemeClr val="accent6">
                    <a:lumMod val="75000"/>
                  </a:schemeClr>
                </a:solidFill>
                <a:effectLst>
                  <a:outerShdw blurRad="38100" dist="38100" dir="2700000" algn="tl">
                    <a:srgbClr val="000000">
                      <a:alpha val="43137"/>
                    </a:srgbClr>
                  </a:outerShdw>
                </a:effectLst>
              </a:rPr>
              <a:t>Standing Facilities and TALF are</a:t>
            </a:r>
            <a:r>
              <a:rPr lang="en-US" sz="3400" noProof="0" dirty="0" smtClean="0">
                <a:solidFill>
                  <a:schemeClr val="accent6">
                    <a:lumMod val="75000"/>
                  </a:schemeClr>
                </a:solidFill>
                <a:effectLst>
                  <a:outerShdw blurRad="38100" dist="38100" dir="2700000" algn="tl">
                    <a:srgbClr val="000000">
                      <a:alpha val="43137"/>
                    </a:srgbClr>
                  </a:outerShdw>
                </a:effectLst>
              </a:rPr>
              <a:t> Lender of Last Resort-type of actions to ‘prop up’ credit markets temporarily, reduce historically high spreads.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5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400" noProof="0" dirty="0" smtClean="0">
                <a:effectLst>
                  <a:outerShdw blurRad="38100" dist="38100" dir="2700000" algn="tl">
                    <a:srgbClr val="000000">
                      <a:alpha val="43137"/>
                    </a:srgbClr>
                  </a:outerShdw>
                </a:effectLst>
              </a:rPr>
              <a:t>Rising Reserve Balances Necessary Given that Lender of Last Resort Needs Are Greater than Securities Available to Sell as Sterilization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5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400" noProof="0" dirty="0" smtClean="0">
                <a:solidFill>
                  <a:schemeClr val="accent6">
                    <a:lumMod val="75000"/>
                  </a:schemeClr>
                </a:solidFill>
                <a:effectLst>
                  <a:outerShdw blurRad="38100" dist="38100" dir="2700000" algn="tl">
                    <a:srgbClr val="000000">
                      <a:alpha val="43137"/>
                    </a:srgbClr>
                  </a:outerShdw>
                </a:effectLst>
              </a:rPr>
              <a:t>Interest Payment on Reserve Balances Enables Fed to Expand Balance Sheet as Conditions Warrant and Still Achieve Positive Target Rate ( Currently 0% to 0.25%, Averaging  Around 0.2%)  </a:t>
            </a: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4"/>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effectLst>
                  <a:outerShdw blurRad="38100" dist="38100" dir="2700000" algn="tl">
                    <a:srgbClr val="000000">
                      <a:alpha val="43137"/>
                    </a:srgbClr>
                  </a:outerShdw>
                </a:effectLst>
                <a:latin typeface="+mj-lt"/>
                <a:ea typeface="+mj-ea"/>
                <a:cs typeface="+mj-cs"/>
              </a:rPr>
              <a:t>NO Consensus on Effects of Fed’s Actions</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4"/>
          <p:cNvSpPr txBox="1">
            <a:spLocks/>
          </p:cNvSpPr>
          <p:nvPr/>
        </p:nvSpPr>
        <p:spPr>
          <a:xfrm>
            <a:off x="228600" y="1600200"/>
            <a:ext cx="8686800" cy="4525963"/>
          </a:xfrm>
          <a:prstGeom prst="rect">
            <a:avLst/>
          </a:prstGeom>
        </p:spPr>
        <p:txBody>
          <a:bodyPr>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noProof="0" dirty="0" smtClean="0">
                <a:effectLst>
                  <a:outerShdw blurRad="38100" dist="38100" dir="2700000" algn="tl">
                    <a:srgbClr val="000000">
                      <a:alpha val="43137"/>
                    </a:srgbClr>
                  </a:outerShdw>
                </a:effectLst>
              </a:rPr>
              <a:t>Other views:</a:t>
            </a:r>
            <a:endParaRPr kumimoji="0" lang="en-US" sz="2800" b="0" i="0" u="none" strike="noStrike" kern="1200" cap="none" spc="0" normalizeH="0" baseline="0" dirty="0" smtClean="0">
              <a:ln>
                <a:noFill/>
              </a:ln>
              <a:effectLst>
                <a:outerShdw blurRad="38100" dist="38100" dir="2700000" algn="tl">
                  <a:srgbClr val="000000">
                    <a:alpha val="43137"/>
                  </a:srgbClr>
                </a:outerShdw>
              </a:effectLst>
              <a:uLnTx/>
              <a:uFillTx/>
              <a:latin typeface="+mn-lt"/>
              <a:ea typeface="+mn-ea"/>
              <a:cs typeface="+mn-cs"/>
            </a:endParaRPr>
          </a:p>
          <a:p>
            <a:pPr marL="514350" indent="-514350">
              <a:spcBef>
                <a:spcPct val="20000"/>
              </a:spcBef>
              <a:buFont typeface="Arial" pitchFamily="34" charset="0"/>
              <a:buChar char="•"/>
              <a:defRPr/>
            </a:pPr>
            <a:r>
              <a:rPr kumimoji="0" lang="en-US" sz="2800" b="0" i="0" u="none" strike="noStrike" kern="1200" cap="none" spc="0" normalizeH="0" baseline="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Fed </a:t>
            </a:r>
            <a:r>
              <a:rPr lang="en-US" sz="2800" dirty="0" smtClean="0">
                <a:solidFill>
                  <a:schemeClr val="accent6">
                    <a:lumMod val="75000"/>
                  </a:schemeClr>
                </a:solidFill>
                <a:effectLst>
                  <a:outerShdw blurRad="38100" dist="38100" dir="2700000" algn="tl">
                    <a:srgbClr val="000000">
                      <a:alpha val="43137"/>
                    </a:srgbClr>
                  </a:outerShdw>
                </a:effectLst>
              </a:rPr>
              <a:t>I</a:t>
            </a:r>
            <a:r>
              <a:rPr kumimoji="0" lang="en-US" sz="2800" b="0" i="0" u="none" strike="noStrike" kern="1200" cap="none" spc="0" normalizeH="0" baseline="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s Copying Japan’s Quantitative</a:t>
            </a:r>
            <a:r>
              <a:rPr kumimoji="0" lang="en-US" sz="2800" b="0" i="0" u="none" strike="noStrike" kern="1200" cap="none" spc="0" normalizeH="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 Easing</a:t>
            </a:r>
            <a:endParaRPr kumimoji="0" lang="en-US" sz="2800" b="0" i="0" u="none" strike="noStrike" kern="1200" cap="none" spc="0" normalizeH="0" baseline="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endParaRPr>
          </a:p>
          <a:p>
            <a:pPr marL="514350" indent="-514350">
              <a:spcBef>
                <a:spcPct val="20000"/>
              </a:spcBef>
              <a:buFont typeface="Arial" pitchFamily="34" charset="0"/>
              <a:buChar char="•"/>
              <a:defRPr/>
            </a:pPr>
            <a:r>
              <a:rPr kumimoji="0" lang="en-US" sz="2800" b="0" i="0" u="none" strike="noStrike" kern="1200" cap="none" spc="0" normalizeH="0" baseline="0" dirty="0" smtClean="0">
                <a:ln>
                  <a:noFill/>
                </a:ln>
                <a:effectLst>
                  <a:outerShdw blurRad="38100" dist="38100" dir="2700000" algn="tl">
                    <a:srgbClr val="000000">
                      <a:alpha val="43137"/>
                    </a:srgbClr>
                  </a:outerShdw>
                </a:effectLst>
                <a:uLnTx/>
                <a:uFillTx/>
                <a:latin typeface="+mn-lt"/>
                <a:ea typeface="+mn-ea"/>
                <a:cs typeface="+mn-cs"/>
              </a:rPr>
              <a:t>So many reserves earning target rate (about .25%) that banks have no incentive to lend</a:t>
            </a:r>
          </a:p>
          <a:p>
            <a:pPr marL="514350"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So many reserves that inflation is “right around the corner”</a:t>
            </a:r>
          </a:p>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Current “discretionary interventions” inconsistent with success of New Consensus during Great Moderation</a:t>
            </a: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effectLst>
                  <a:outerShdw blurRad="38100" dist="38100" dir="2700000" algn="tl">
                    <a:srgbClr val="000000">
                      <a:alpha val="43137"/>
                    </a:srgbClr>
                  </a:outerShdw>
                </a:effectLst>
                <a:latin typeface="+mj-lt"/>
                <a:ea typeface="+mj-ea"/>
                <a:cs typeface="+mj-cs"/>
              </a:rPr>
              <a:t>NO Consensus and Fiscal Policy</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graphicFrame>
        <p:nvGraphicFramePr>
          <p:cNvPr id="7" name="Chart 6"/>
          <p:cNvGraphicFramePr>
            <a:graphicFrameLocks noGrp="1"/>
          </p:cNvGraphicFramePr>
          <p:nvPr/>
        </p:nvGraphicFramePr>
        <p:xfrm>
          <a:off x="228600" y="1447800"/>
          <a:ext cx="8305800" cy="4572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effectLst>
                  <a:outerShdw blurRad="38100" dist="38100" dir="2700000" algn="tl">
                    <a:srgbClr val="000000">
                      <a:alpha val="43137"/>
                    </a:srgbClr>
                  </a:outerShdw>
                </a:effectLst>
                <a:latin typeface="+mj-lt"/>
                <a:ea typeface="+mj-ea"/>
                <a:cs typeface="+mj-cs"/>
              </a:rPr>
              <a:t>NO Consensus and Fiscal Policy</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6" name="Content Placeholder 4"/>
          <p:cNvSpPr txBox="1">
            <a:spLocks/>
          </p:cNvSpPr>
          <p:nvPr/>
        </p:nvSpPr>
        <p:spPr>
          <a:xfrm>
            <a:off x="228600" y="1600200"/>
            <a:ext cx="8686800" cy="4525963"/>
          </a:xfrm>
          <a:prstGeom prst="rect">
            <a:avLst/>
          </a:prstGeom>
        </p:spPr>
        <p:txBody>
          <a:bodyPr>
            <a:normAutofit fontScale="92500"/>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noProof="0" dirty="0" smtClean="0">
                <a:solidFill>
                  <a:schemeClr val="accent6">
                    <a:lumMod val="75000"/>
                  </a:schemeClr>
                </a:solidFill>
                <a:effectLst>
                  <a:outerShdw blurRad="38100" dist="38100" dir="2700000" algn="tl">
                    <a:srgbClr val="000000">
                      <a:alpha val="43137"/>
                    </a:srgbClr>
                  </a:outerShdw>
                </a:effectLst>
              </a:rPr>
              <a:t> </a:t>
            </a:r>
            <a:r>
              <a:rPr lang="en-US" sz="2800" noProof="0" dirty="0" err="1" smtClean="0">
                <a:solidFill>
                  <a:schemeClr val="accent6">
                    <a:lumMod val="75000"/>
                  </a:schemeClr>
                </a:solidFill>
                <a:effectLst>
                  <a:outerShdw blurRad="38100" dist="38100" dir="2700000" algn="tl">
                    <a:srgbClr val="000000">
                      <a:alpha val="43137"/>
                    </a:srgbClr>
                  </a:outerShdw>
                </a:effectLst>
              </a:rPr>
              <a:t>Yellen</a:t>
            </a:r>
            <a:r>
              <a:rPr lang="en-US" sz="2800" noProof="0" dirty="0" smtClean="0">
                <a:solidFill>
                  <a:schemeClr val="accent6">
                    <a:lumMod val="75000"/>
                  </a:schemeClr>
                </a:solidFill>
                <a:effectLst>
                  <a:outerShdw blurRad="38100" dist="38100" dir="2700000" algn="tl">
                    <a:srgbClr val="000000">
                      <a:alpha val="43137"/>
                    </a:srgbClr>
                  </a:outerShdw>
                </a:effectLst>
              </a:rPr>
              <a:t>, 1 January 2009 at American Econ. Association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9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effectLst>
                  <a:outerShdw blurRad="38100" dist="38100" dir="2700000" algn="tl">
                    <a:srgbClr val="000000">
                      <a:alpha val="43137"/>
                    </a:srgbClr>
                  </a:outerShdw>
                </a:effectLst>
              </a:rPr>
              <a:t>“In his paper for this session, John [Taylor] asserts that the BOJ’s quantitative easing strategy worked well, while fiscal policy was ineffective.  My interpretation of the evidence is exactly the opposite. . . .  [The BOJ’s] expansion of excess reserves to extraordinary levels appears , on its own, to have had very little impact. . . .  For all these reasons I support Marty’s [Martin Feldstein’s]  conclusion that there is an exceptionally strong case for substantial fiscal stimulus over the next few years.” </a:t>
            </a: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effectLst>
                  <a:outerShdw blurRad="38100" dist="38100" dir="2700000" algn="tl">
                    <a:srgbClr val="000000">
                      <a:alpha val="43137"/>
                    </a:srgbClr>
                  </a:outerShdw>
                </a:effectLst>
                <a:latin typeface="+mj-lt"/>
                <a:ea typeface="+mj-ea"/>
                <a:cs typeface="+mj-cs"/>
              </a:rPr>
              <a:t>NO Consensus and Fiscal Policy</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5029200"/>
          </a:xfrm>
          <a:prstGeom prst="rect">
            <a:avLst/>
          </a:prstGeom>
        </p:spPr>
        <p:txBody>
          <a:bodyPr>
            <a:normAutofit fontScale="92500" lnSpcReduction="20000"/>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noProof="0" dirty="0" smtClean="0">
                <a:solidFill>
                  <a:schemeClr val="accent6">
                    <a:lumMod val="75000"/>
                  </a:schemeClr>
                </a:solidFill>
                <a:effectLst>
                  <a:outerShdw blurRad="38100" dist="38100" dir="2700000" algn="tl">
                    <a:srgbClr val="000000">
                      <a:alpha val="43137"/>
                    </a:srgbClr>
                  </a:outerShdw>
                </a:effectLst>
              </a:rPr>
              <a:t> </a:t>
            </a:r>
            <a:r>
              <a:rPr lang="en-US" sz="2800" noProof="0" dirty="0" smtClean="0">
                <a:effectLst>
                  <a:outerShdw blurRad="38100" dist="38100" dir="2700000" algn="tl">
                    <a:srgbClr val="000000">
                      <a:alpha val="43137"/>
                    </a:srgbClr>
                  </a:outerShdw>
                </a:effectLst>
              </a:rPr>
              <a:t>John Cochrane, U of Chicago</a:t>
            </a:r>
            <a:endParaRPr lang="en-US" sz="28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tabLst/>
              <a:defRPr/>
            </a:pPr>
            <a:r>
              <a:rPr lang="en-US" sz="2800" dirty="0" smtClean="0">
                <a:solidFill>
                  <a:schemeClr val="accent6">
                    <a:lumMod val="75000"/>
                  </a:schemeClr>
                </a:solidFill>
                <a:effectLst>
                  <a:outerShdw blurRad="38100" dist="38100" dir="2700000" algn="tl">
                    <a:srgbClr val="000000">
                      <a:alpha val="43137"/>
                    </a:srgbClr>
                  </a:outerShdw>
                </a:effectLst>
              </a:rPr>
              <a:t>	“Most fiscal stimulus arguments are based on fallacies”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2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effectLst>
                  <a:outerShdw blurRad="38100" dist="38100" dir="2700000" algn="tl">
                    <a:srgbClr val="000000">
                      <a:alpha val="43137"/>
                    </a:srgbClr>
                  </a:outerShdw>
                </a:effectLst>
              </a:rPr>
              <a:t>John Taylor, Stanford</a:t>
            </a:r>
          </a:p>
          <a:p>
            <a:pPr marL="514350" marR="0" lvl="0" indent="-514350" algn="l" defTabSz="914400" rtl="0" eaLnBrk="1" fontAlgn="auto" latinLnBrk="0" hangingPunct="1">
              <a:lnSpc>
                <a:spcPct val="100000"/>
              </a:lnSpc>
              <a:spcBef>
                <a:spcPct val="20000"/>
              </a:spcBef>
              <a:spcAft>
                <a:spcPts val="0"/>
              </a:spcAft>
              <a:buClrTx/>
              <a:buSzTx/>
              <a:tabLst/>
              <a:defRPr/>
            </a:pPr>
            <a:r>
              <a:rPr lang="en-US" sz="2800" dirty="0" smtClean="0">
                <a:effectLst>
                  <a:outerShdw blurRad="38100" dist="38100" dir="2700000" algn="tl">
                    <a:srgbClr val="000000">
                      <a:alpha val="43137"/>
                    </a:srgbClr>
                  </a:outerShdw>
                </a:effectLst>
              </a:rPr>
              <a:t>	</a:t>
            </a:r>
            <a:r>
              <a:rPr lang="en-US" sz="2800" dirty="0" smtClean="0">
                <a:solidFill>
                  <a:schemeClr val="accent6">
                    <a:lumMod val="75000"/>
                  </a:schemeClr>
                </a:solidFill>
                <a:effectLst>
                  <a:outerShdw blurRad="38100" dist="38100" dir="2700000" algn="tl">
                    <a:srgbClr val="000000">
                      <a:alpha val="43137"/>
                    </a:srgbClr>
                  </a:outerShdw>
                </a:effectLst>
              </a:rPr>
              <a:t>“A decade ago there was widespread agreement that fiscal policy should avoid large scale discretionary actions . . . [and] . . . I see no empirical rationale for a revival of [such actions].”</a:t>
            </a:r>
            <a:endParaRPr lang="en-US" sz="28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4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effectLst>
                  <a:outerShdw blurRad="38100" dist="38100" dir="2700000" algn="tl">
                    <a:srgbClr val="000000">
                      <a:alpha val="43137"/>
                    </a:srgbClr>
                  </a:outerShdw>
                </a:effectLst>
              </a:rPr>
              <a:t>Thomas </a:t>
            </a:r>
            <a:r>
              <a:rPr lang="en-US" sz="2800" dirty="0" err="1" smtClean="0">
                <a:effectLst>
                  <a:outerShdw blurRad="38100" dist="38100" dir="2700000" algn="tl">
                    <a:srgbClr val="000000">
                      <a:alpha val="43137"/>
                    </a:srgbClr>
                  </a:outerShdw>
                </a:effectLst>
              </a:rPr>
              <a:t>Sargent</a:t>
            </a:r>
            <a:r>
              <a:rPr lang="en-US" sz="2800" dirty="0" smtClean="0">
                <a:effectLst>
                  <a:outerShdw blurRad="38100" dist="38100" dir="2700000" algn="tl">
                    <a:srgbClr val="000000">
                      <a:alpha val="43137"/>
                    </a:srgbClr>
                  </a:outerShdw>
                </a:effectLst>
              </a:rPr>
              <a:t>, NYU</a:t>
            </a:r>
          </a:p>
          <a:p>
            <a:pPr marL="514350" marR="0" lvl="0" indent="-514350" algn="l" defTabSz="914400" rtl="0" eaLnBrk="1" fontAlgn="auto" latinLnBrk="0" hangingPunct="1">
              <a:lnSpc>
                <a:spcPct val="100000"/>
              </a:lnSpc>
              <a:spcBef>
                <a:spcPct val="20000"/>
              </a:spcBef>
              <a:spcAft>
                <a:spcPts val="0"/>
              </a:spcAft>
              <a:buClrTx/>
              <a:buSzTx/>
              <a:tabLst/>
              <a:defRPr/>
            </a:pPr>
            <a:r>
              <a:rPr lang="en-US" sz="2800" dirty="0" smtClean="0">
                <a:solidFill>
                  <a:schemeClr val="accent6">
                    <a:lumMod val="75000"/>
                  </a:schemeClr>
                </a:solidFill>
                <a:effectLst>
                  <a:outerShdw blurRad="38100" dist="38100" dir="2700000" algn="tl">
                    <a:srgbClr val="000000">
                      <a:alpha val="43137"/>
                    </a:srgbClr>
                  </a:outerShdw>
                </a:effectLst>
              </a:rPr>
              <a:t>	“Calculations . . . supporting stimulus . . . Ignore what we’ve learned in the last 60 years”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2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tabLst/>
              <a:defRPr/>
            </a:pPr>
            <a:r>
              <a:rPr lang="en-US" sz="2800" dirty="0" smtClean="0">
                <a:solidFill>
                  <a:schemeClr val="accent6">
                    <a:lumMod val="75000"/>
                  </a:schemeClr>
                </a:solidFill>
                <a:effectLst>
                  <a:outerShdw blurRad="38100" dist="38100" dir="2700000" algn="tl">
                    <a:srgbClr val="000000">
                      <a:alpha val="43137"/>
                    </a:srgbClr>
                  </a:outerShdw>
                </a:effectLst>
              </a:rPr>
              <a:t/>
            </a:r>
            <a:br>
              <a:rPr lang="en-US" sz="2800" dirty="0" smtClean="0">
                <a:solidFill>
                  <a:schemeClr val="accent6">
                    <a:lumMod val="75000"/>
                  </a:schemeClr>
                </a:solidFill>
                <a:effectLst>
                  <a:outerShdw blurRad="38100" dist="38100" dir="2700000" algn="tl">
                    <a:srgbClr val="000000">
                      <a:alpha val="43137"/>
                    </a:srgbClr>
                  </a:outerShdw>
                </a:effectLst>
              </a:rPr>
            </a:b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effectLst>
                  <a:outerShdw blurRad="38100" dist="38100" dir="2700000" algn="tl">
                    <a:srgbClr val="000000">
                      <a:alpha val="43137"/>
                    </a:srgbClr>
                  </a:outerShdw>
                </a:effectLst>
                <a:latin typeface="+mj-lt"/>
                <a:ea typeface="+mj-ea"/>
                <a:cs typeface="+mj-cs"/>
              </a:rPr>
              <a:t>NO Consensus and Financial Sector</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5029200"/>
          </a:xfrm>
          <a:prstGeom prst="rect">
            <a:avLst/>
          </a:prstGeom>
        </p:spPr>
        <p:txBody>
          <a:bodyPr>
            <a:normAutofit fontScale="85000" lnSpcReduction="10000"/>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Greenspan Laments that Financial Markets Were Not Good at Assessing Risk</a:t>
            </a:r>
          </a:p>
          <a:p>
            <a:pPr marL="514350"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View that Fed Should Concern Itself with Asset Prices Is More Widely Held</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effectLst>
                  <a:outerShdw blurRad="38100" dist="38100" dir="2700000" algn="tl">
                    <a:srgbClr val="000000">
                      <a:alpha val="43137"/>
                    </a:srgbClr>
                  </a:outerShdw>
                </a:effectLst>
              </a:rPr>
              <a:t>Shifting Responses to Failures of Large Financial Institutions . . . Recognize No Mechanism Exists for Resolving These Failures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solidFill>
                  <a:schemeClr val="accent6">
                    <a:lumMod val="75000"/>
                  </a:schemeClr>
                </a:solidFill>
                <a:effectLst>
                  <a:outerShdw blurRad="38100" dist="38100" dir="2700000" algn="tl">
                    <a:srgbClr val="000000">
                      <a:alpha val="43137"/>
                    </a:srgbClr>
                  </a:outerShdw>
                </a:effectLst>
              </a:rPr>
              <a:t>Bernanke,  Treasury, Others Favor “Systemic Risk Regulator”</a:t>
            </a:r>
            <a:r>
              <a:rPr lang="en-US" sz="2800" noProof="0" dirty="0" smtClean="0">
                <a:solidFill>
                  <a:schemeClr val="accent6">
                    <a:lumMod val="75000"/>
                  </a:schemeClr>
                </a:solidFill>
                <a:effectLst>
                  <a:outerShdw blurRad="38100" dist="38100" dir="2700000" algn="tl">
                    <a:srgbClr val="000000">
                      <a:alpha val="43137"/>
                    </a:srgbClr>
                  </a:outerShdw>
                </a:effectLst>
              </a:rPr>
              <a:t> and Treasury Stress Testing (As Opposed to “Internal Models”)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noProof="0" dirty="0" smtClean="0">
                <a:effectLst>
                  <a:outerShdw blurRad="38100" dist="38100" dir="2700000" algn="tl">
                    <a:srgbClr val="000000">
                      <a:alpha val="43137"/>
                    </a:srgbClr>
                  </a:outerShdw>
                </a:effectLst>
              </a:rPr>
              <a:t>Growing Sentiment that “Too Big to Fail” Means “Too Big”</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5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300" dirty="0" smtClean="0">
                <a:effectLst>
                  <a:outerShdw blurRad="38100" dist="38100" dir="2700000" algn="tl">
                    <a:srgbClr val="000000">
                      <a:alpha val="43137"/>
                    </a:srgbClr>
                  </a:outerShdw>
                </a:effectLst>
              </a:rPr>
              <a:t>Overall, Shift Away from New Consensus View, but No Consensus Regarding What To Do and How To Do It</a:t>
            </a:r>
            <a:br>
              <a:rPr lang="en-US" sz="3300" dirty="0" smtClean="0">
                <a:effectLst>
                  <a:outerShdw blurRad="38100" dist="38100" dir="2700000" algn="tl">
                    <a:srgbClr val="000000">
                      <a:alpha val="43137"/>
                    </a:srgbClr>
                  </a:outerShdw>
                </a:effectLst>
              </a:rPr>
            </a:b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noProof="0" dirty="0" smtClean="0">
                <a:solidFill>
                  <a:schemeClr val="bg1"/>
                </a:solidFill>
                <a:effectLst>
                  <a:outerShdw blurRad="38100" dist="38100" dir="2700000" algn="tl">
                    <a:srgbClr val="000000">
                      <a:alpha val="43137"/>
                    </a:srgbClr>
                  </a:outerShdw>
                </a:effectLst>
                <a:latin typeface="+mj-lt"/>
                <a:ea typeface="+mj-ea"/>
                <a:cs typeface="+mj-cs"/>
              </a:rPr>
              <a:t>From New Consensus to NO Consensus</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4495800"/>
          </a:xfrm>
          <a:prstGeom prst="rect">
            <a:avLst/>
          </a:prstGeom>
        </p:spPr>
        <p:txBody>
          <a:bodyPr>
            <a:normAutofit/>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NO Consensus on How to Proceed with Monetary Policy, Fiscal Policy, and Regulatory Policy in the Current Environment</a:t>
            </a:r>
          </a:p>
          <a:p>
            <a:pPr marL="514350" indent="-514350">
              <a:spcBef>
                <a:spcPct val="20000"/>
              </a:spcBef>
              <a:buFont typeface="Arial" pitchFamily="34" charset="0"/>
              <a:buChar char="•"/>
              <a:defRPr/>
            </a:pPr>
            <a:endParaRPr lang="en-US" sz="12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NO Consensus Among Policy Makers or Economists on Whether Recent Changes to Each Will Be Effective</a:t>
            </a:r>
          </a:p>
          <a:p>
            <a:pPr marL="514350" indent="-514350">
              <a:spcBef>
                <a:spcPct val="20000"/>
              </a:spcBef>
              <a:buFont typeface="Arial" pitchFamily="34" charset="0"/>
              <a:buChar char="•"/>
              <a:defRPr/>
            </a:pPr>
            <a:endParaRPr lang="en-US" sz="12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Current Crisis and Policy Responses Were (for the most part) Not Part of the New Consensus Research Program</a:t>
            </a: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Overview</a:t>
            </a:r>
            <a:endParaRPr kumimoji="0" lang="en-US" sz="36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762000" y="1600200"/>
            <a:ext cx="7924800" cy="4525963"/>
          </a:xfrm>
          <a:prstGeom prst="rect">
            <a:avLst/>
          </a:prstGeom>
        </p:spPr>
        <p:txBody>
          <a:bodyPr>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3200" b="0"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mn-lt"/>
                <a:ea typeface="+mn-ea"/>
                <a:cs typeface="+mn-cs"/>
              </a:rPr>
              <a:t>The “New Consensus” Policy Paradigm  </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2000" b="0"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From New Consensus to NO Consensus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smtClean="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rPr>
              <a:t>From NO Consensus to An Alterative Policy Paradigm?</a:t>
            </a:r>
            <a:endParaRPr kumimoji="0" lang="en-US" sz="3200" b="0" i="0" u="none" strike="noStrike" kern="1200" cap="none" spc="0" normalizeH="0" baseline="0" noProof="0" dirty="0">
              <a:ln>
                <a:noFill/>
              </a:ln>
              <a:solidFill>
                <a:schemeClr val="accent6">
                  <a:lumMod val="75000"/>
                </a:schemeClr>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7" name="Title 6"/>
          <p:cNvSpPr>
            <a:spLocks noGrp="1"/>
          </p:cNvSpPr>
          <p:nvPr>
            <p:ph type="title"/>
          </p:nvPr>
        </p:nvSpPr>
        <p:spPr/>
        <p:txBody>
          <a:bodyPr>
            <a:normAutofit fontScale="90000"/>
          </a:bodyPr>
          <a:lstStyle/>
          <a:p>
            <a:r>
              <a:rPr lang="en-US" dirty="0" smtClean="0">
                <a:solidFill>
                  <a:schemeClr val="bg1"/>
                </a:solidFill>
                <a:effectLst>
                  <a:outerShdw blurRad="38100" dist="38100" dir="2700000" algn="tl">
                    <a:srgbClr val="000000">
                      <a:alpha val="43137"/>
                    </a:srgbClr>
                  </a:outerShdw>
                </a:effectLst>
              </a:rPr>
              <a:t>New Consensus and Monetary Policy</a:t>
            </a:r>
            <a:endParaRPr lang="en-US" dirty="0">
              <a:solidFill>
                <a:schemeClr val="bg1"/>
              </a:solidFill>
              <a:effectLst>
                <a:outerShdw blurRad="38100" dist="38100" dir="2700000" algn="tl">
                  <a:srgbClr val="000000">
                    <a:alpha val="43137"/>
                  </a:srgbClr>
                </a:outerShdw>
              </a:effectLst>
            </a:endParaRPr>
          </a:p>
        </p:txBody>
      </p:sp>
      <p:sp>
        <p:nvSpPr>
          <p:cNvPr id="8" name="Content Placeholder 7"/>
          <p:cNvSpPr>
            <a:spLocks noGrp="1"/>
          </p:cNvSpPr>
          <p:nvPr>
            <p:ph sz="half" idx="1"/>
          </p:nvPr>
        </p:nvSpPr>
        <p:spPr>
          <a:xfrm>
            <a:off x="457200" y="1600200"/>
            <a:ext cx="6629400" cy="4525963"/>
          </a:xfrm>
        </p:spPr>
        <p:txBody>
          <a:bodyPr>
            <a:normAutofit lnSpcReduction="10000"/>
          </a:bodyPr>
          <a:lstStyle/>
          <a:p>
            <a:r>
              <a:rPr lang="en-US" dirty="0" smtClean="0">
                <a:effectLst>
                  <a:outerShdw blurRad="38100" dist="38100" dir="2700000" algn="tl">
                    <a:srgbClr val="000000">
                      <a:alpha val="43137"/>
                    </a:srgbClr>
                  </a:outerShdw>
                </a:effectLst>
              </a:rPr>
              <a:t>Then-Fed Board Governor Frederic </a:t>
            </a:r>
            <a:r>
              <a:rPr lang="en-US" dirty="0" err="1" smtClean="0">
                <a:effectLst>
                  <a:outerShdw blurRad="38100" dist="38100" dir="2700000" algn="tl">
                    <a:srgbClr val="000000">
                      <a:alpha val="43137"/>
                    </a:srgbClr>
                  </a:outerShdw>
                </a:effectLst>
              </a:rPr>
              <a:t>Mishkin</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“Will Monetary Policy Become More of a Science?”  Speech delivered September </a:t>
            </a:r>
            <a:r>
              <a:rPr lang="en-US" dirty="0" smtClean="0">
                <a:effectLst>
                  <a:outerShdw blurRad="38100" dist="38100" dir="2700000" algn="tl">
                    <a:srgbClr val="000000">
                      <a:alpha val="43137"/>
                    </a:srgbClr>
                  </a:outerShdw>
                </a:effectLst>
              </a:rPr>
              <a:t>2007 </a:t>
            </a:r>
            <a:r>
              <a:rPr lang="en-US" dirty="0" smtClean="0">
                <a:solidFill>
                  <a:schemeClr val="accent6">
                    <a:lumMod val="75000"/>
                  </a:schemeClr>
                </a:solidFill>
                <a:effectLst>
                  <a:outerShdw blurRad="38100" dist="38100" dir="2700000" algn="tl">
                    <a:srgbClr val="000000">
                      <a:alpha val="43137"/>
                    </a:srgbClr>
                  </a:outerShdw>
                </a:effectLst>
              </a:rPr>
              <a:t>(Crisis Began August 2007)</a:t>
            </a:r>
            <a:endParaRPr lang="en-US" dirty="0" smtClean="0">
              <a:solidFill>
                <a:schemeClr val="accent6">
                  <a:lumMod val="75000"/>
                </a:schemeClr>
              </a:solidFill>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9 Principles of Central Banking Derived from Advances in the “Science” of Monetary Policy in Recent Decades</a:t>
            </a:r>
          </a:p>
          <a:p>
            <a:endParaRPr lang="en-US" dirty="0">
              <a:effectLst>
                <a:outerShdw blurRad="38100" dist="38100" dir="2700000" algn="tl">
                  <a:srgbClr val="000000">
                    <a:alpha val="43137"/>
                  </a:srgbClr>
                </a:outerShdw>
              </a:effectLst>
            </a:endParaRPr>
          </a:p>
        </p:txBody>
      </p:sp>
      <p:pic>
        <p:nvPicPr>
          <p:cNvPr id="6" name="Picture 5" descr="wartburg_edu-large.gif"/>
          <p:cNvPicPr>
            <a:picLocks noChangeAspect="1"/>
          </p:cNvPicPr>
          <p:nvPr/>
        </p:nvPicPr>
        <p:blipFill>
          <a:blip r:embed="rId3"/>
          <a:stretch>
            <a:fillRect/>
          </a:stretch>
        </p:blipFill>
        <p:spPr>
          <a:xfrm>
            <a:off x="3810000" y="6133159"/>
            <a:ext cx="1486382" cy="724841"/>
          </a:xfrm>
          <a:prstGeom prst="rect">
            <a:avLst/>
          </a:prstGeom>
        </p:spPr>
      </p:pic>
      <p:pic>
        <p:nvPicPr>
          <p:cNvPr id="1028" name="Picture 4" descr="http://www0.gsb.columbia.edu/faculty/fmishkin/mishkin.jpg"/>
          <p:cNvPicPr>
            <a:picLocks noChangeAspect="1" noChangeArrowheads="1"/>
          </p:cNvPicPr>
          <p:nvPr/>
        </p:nvPicPr>
        <p:blipFill>
          <a:blip r:embed="rId4"/>
          <a:srcRect/>
          <a:stretch>
            <a:fillRect/>
          </a:stretch>
        </p:blipFill>
        <p:spPr bwMode="auto">
          <a:xfrm>
            <a:off x="7010400" y="1905000"/>
            <a:ext cx="1828800" cy="24384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6"/>
          <p:cNvSpPr txBox="1">
            <a:spLocks/>
          </p:cNvSpPr>
          <p:nvPr/>
        </p:nvSpPr>
        <p:spPr>
          <a:xfrm>
            <a:off x="228600" y="381000"/>
            <a:ext cx="8686800" cy="11430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bg1"/>
                </a:solidFill>
                <a:effectLst>
                  <a:outerShdw blurRad="38100" dist="38100" dir="2700000" algn="tl">
                    <a:srgbClr val="000000">
                      <a:alpha val="43137"/>
                    </a:srgbClr>
                  </a:outerShdw>
                </a:effectLst>
                <a:latin typeface="+mj-lt"/>
                <a:ea typeface="+mj-ea"/>
                <a:cs typeface="+mj-cs"/>
              </a:rPr>
              <a:t>Wanted:  An Alternative Policy Paradigm</a:t>
            </a:r>
            <a:endPar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7"/>
          <p:cNvSpPr txBox="1">
            <a:spLocks/>
          </p:cNvSpPr>
          <p:nvPr/>
        </p:nvSpPr>
        <p:spPr>
          <a:xfrm>
            <a:off x="457200" y="1600200"/>
            <a:ext cx="6629400" cy="4525963"/>
          </a:xfrm>
          <a:prstGeom prst="rect">
            <a:avLst/>
          </a:prstGeom>
        </p:spPr>
        <p:txBody>
          <a:bodyPr>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r>
              <a:rPr kumimoji="0" lang="en-US" sz="36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Willem</a:t>
            </a:r>
            <a:r>
              <a:rPr kumimoji="0" lang="en-US" sz="36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r>
              <a:rPr kumimoji="0" lang="en-US" sz="3600" b="0" i="0" u="none" strike="noStrike" kern="1200" cap="none" spc="0" normalizeH="0" noProof="0" dirty="0" err="1" smtClean="0">
                <a:ln>
                  <a:noFill/>
                </a:ln>
                <a:solidFill>
                  <a:schemeClr val="tx1"/>
                </a:solidFill>
                <a:effectLst>
                  <a:outerShdw blurRad="38100" dist="38100" dir="2700000" algn="tl">
                    <a:srgbClr val="000000">
                      <a:alpha val="43137"/>
                    </a:srgbClr>
                  </a:outerShdw>
                </a:effectLst>
                <a:uLnTx/>
                <a:uFillTx/>
                <a:latin typeface="+mn-lt"/>
                <a:ea typeface="+mn-ea"/>
                <a:cs typeface="+mn-cs"/>
              </a:rPr>
              <a:t>Buiter</a:t>
            </a:r>
            <a:r>
              <a:rPr kumimoji="0" lang="en-US" sz="36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FT.com, 3 March 2009</a:t>
            </a:r>
            <a:endParaRPr lang="en-US" sz="4400" dirty="0" smtClean="0">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5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I believe that the Bank [of England] has by</a:t>
            </a:r>
            <a:r>
              <a:rPr kumimoji="0" lang="en-US" sz="38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now shed the conventional wisdom of the typical macroeconomics training of the past few decades.  In its place is an intellectual potpourri of factoids, partial theories, empirical regularities without firm theoretical foundations, hunches, intuitions, and half-developed insights.”</a:t>
            </a:r>
            <a:endParaRPr kumimoji="0" lang="en-US" sz="3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pic>
        <p:nvPicPr>
          <p:cNvPr id="6" name="Picture 2" descr="Photograph"/>
          <p:cNvPicPr>
            <a:picLocks noChangeAspect="1" noChangeArrowheads="1"/>
          </p:cNvPicPr>
          <p:nvPr/>
        </p:nvPicPr>
        <p:blipFill>
          <a:blip r:embed="rId4" cstate="print"/>
          <a:srcRect/>
          <a:stretch>
            <a:fillRect/>
          </a:stretch>
        </p:blipFill>
        <p:spPr bwMode="auto">
          <a:xfrm>
            <a:off x="7239000" y="1600200"/>
            <a:ext cx="1661685" cy="2330513"/>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pic>
        <p:nvPicPr>
          <p:cNvPr id="1026" name="Picture 2" descr="http://www.moslereconomics.com/wp-content/uploads/Mosler_Logo_Color_sm_logo.png"/>
          <p:cNvPicPr>
            <a:picLocks noChangeAspect="1" noChangeArrowheads="1"/>
          </p:cNvPicPr>
          <p:nvPr/>
        </p:nvPicPr>
        <p:blipFill>
          <a:blip r:embed="rId4"/>
          <a:srcRect/>
          <a:stretch>
            <a:fillRect/>
          </a:stretch>
        </p:blipFill>
        <p:spPr bwMode="auto">
          <a:xfrm>
            <a:off x="4267200" y="1905000"/>
            <a:ext cx="3657591" cy="914400"/>
          </a:xfrm>
          <a:prstGeom prst="rect">
            <a:avLst/>
          </a:prstGeom>
          <a:noFill/>
        </p:spPr>
      </p:pic>
      <p:pic>
        <p:nvPicPr>
          <p:cNvPr id="1028" name="Picture 4" descr="http://www.cfeps.org/CFEPSsmall.gif"/>
          <p:cNvPicPr>
            <a:picLocks noChangeAspect="1" noChangeArrowheads="1"/>
          </p:cNvPicPr>
          <p:nvPr/>
        </p:nvPicPr>
        <p:blipFill>
          <a:blip r:embed="rId5"/>
          <a:srcRect/>
          <a:stretch>
            <a:fillRect/>
          </a:stretch>
        </p:blipFill>
        <p:spPr bwMode="auto">
          <a:xfrm>
            <a:off x="914400" y="1676400"/>
            <a:ext cx="2202180" cy="1061292"/>
          </a:xfrm>
          <a:prstGeom prst="rect">
            <a:avLst/>
          </a:prstGeom>
          <a:noFill/>
        </p:spPr>
      </p:pic>
      <p:pic>
        <p:nvPicPr>
          <p:cNvPr id="1030" name="Picture 6" descr="http://e1.newcastle.edu.au/coffee/graphics/coffee_logo_502_110.jpg">
            <a:hlinkClick r:id="rId6"/>
          </p:cNvPr>
          <p:cNvPicPr>
            <a:picLocks noChangeAspect="1" noChangeArrowheads="1"/>
          </p:cNvPicPr>
          <p:nvPr/>
        </p:nvPicPr>
        <p:blipFill>
          <a:blip r:embed="rId7"/>
          <a:srcRect/>
          <a:stretch>
            <a:fillRect/>
          </a:stretch>
        </p:blipFill>
        <p:spPr bwMode="auto">
          <a:xfrm>
            <a:off x="3733800" y="4800600"/>
            <a:ext cx="4781550" cy="1047751"/>
          </a:xfrm>
          <a:prstGeom prst="rect">
            <a:avLst/>
          </a:prstGeom>
          <a:noFill/>
        </p:spPr>
      </p:pic>
      <p:pic>
        <p:nvPicPr>
          <p:cNvPr id="1032" name="Picture 8" descr="http://cas.umkc.edu/econ/Images/umkcoval.gif">
            <a:hlinkClick r:id="rId8"/>
          </p:cNvPr>
          <p:cNvPicPr>
            <a:picLocks noChangeAspect="1" noChangeArrowheads="1"/>
          </p:cNvPicPr>
          <p:nvPr/>
        </p:nvPicPr>
        <p:blipFill>
          <a:blip r:embed="rId9"/>
          <a:srcRect/>
          <a:stretch>
            <a:fillRect/>
          </a:stretch>
        </p:blipFill>
        <p:spPr bwMode="auto">
          <a:xfrm>
            <a:off x="685800" y="4724400"/>
            <a:ext cx="2057400" cy="970472"/>
          </a:xfrm>
          <a:prstGeom prst="rect">
            <a:avLst/>
          </a:prstGeom>
          <a:noFill/>
        </p:spPr>
      </p:pic>
      <p:pic>
        <p:nvPicPr>
          <p:cNvPr id="1034" name="Picture 10" descr="The Levy Economics Institute of Bard College">
            <a:hlinkClick r:id="rId10"/>
          </p:cNvPr>
          <p:cNvPicPr>
            <a:picLocks noChangeAspect="1" noChangeArrowheads="1"/>
          </p:cNvPicPr>
          <p:nvPr/>
        </p:nvPicPr>
        <p:blipFill>
          <a:blip r:embed="rId11"/>
          <a:srcRect/>
          <a:stretch>
            <a:fillRect/>
          </a:stretch>
        </p:blipFill>
        <p:spPr bwMode="auto">
          <a:xfrm>
            <a:off x="6400800" y="3048000"/>
            <a:ext cx="2209800" cy="1795464"/>
          </a:xfrm>
          <a:prstGeom prst="rect">
            <a:avLst/>
          </a:prstGeom>
          <a:noFill/>
        </p:spPr>
      </p:pic>
      <p:pic>
        <p:nvPicPr>
          <p:cNvPr id="1036" name="Picture 12" descr="Mecpoc - A forum for alternative views in economics">
            <a:hlinkClick r:id="rId12"/>
          </p:cNvPr>
          <p:cNvPicPr>
            <a:picLocks noChangeAspect="1" noChangeArrowheads="1"/>
          </p:cNvPicPr>
          <p:nvPr/>
        </p:nvPicPr>
        <p:blipFill>
          <a:blip r:embed="rId13"/>
          <a:srcRect/>
          <a:stretch>
            <a:fillRect/>
          </a:stretch>
        </p:blipFill>
        <p:spPr bwMode="auto">
          <a:xfrm>
            <a:off x="457200" y="3200400"/>
            <a:ext cx="5629275" cy="866776"/>
          </a:xfrm>
          <a:prstGeom prst="rect">
            <a:avLst/>
          </a:prstGeom>
          <a:noFill/>
        </p:spPr>
      </p:pic>
      <p:sp>
        <p:nvSpPr>
          <p:cNvPr id="11"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4495800"/>
          </a:xfrm>
          <a:prstGeom prst="rect">
            <a:avLst/>
          </a:prstGeom>
        </p:spPr>
        <p:txBody>
          <a:bodyPr>
            <a:normAutofit/>
          </a:bodyPr>
          <a:lstStyle/>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mj-lt"/>
              <a:buAutoNum type="arabicPeriod"/>
              <a:defRPr/>
            </a:pPr>
            <a:r>
              <a:rPr lang="en-US" sz="3200" dirty="0" smtClean="0">
                <a:effectLst>
                  <a:outerShdw blurRad="38100" dist="38100" dir="2700000" algn="tl">
                    <a:srgbClr val="000000">
                      <a:alpha val="43137"/>
                    </a:srgbClr>
                  </a:outerShdw>
                </a:effectLst>
              </a:rPr>
              <a:t>Central Bank Reserves DO NOT Fund or Otherwise Restrict Bank Loans Except Under a Gold Standard or Currency Board Regime</a:t>
            </a: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600" dirty="0" smtClean="0">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kumimoji="0" lang="en-US" sz="32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6"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12" name="Rectangle 6"/>
          <p:cNvSpPr txBox="1">
            <a:spLocks noChangeArrowheads="1"/>
          </p:cNvSpPr>
          <p:nvPr/>
        </p:nvSpPr>
        <p:spPr>
          <a:xfrm>
            <a:off x="228600" y="1600200"/>
            <a:ext cx="8686800" cy="50292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ea typeface="+mn-ea"/>
                <a:cs typeface="+mn-cs"/>
              </a:rPr>
              <a:t>   Mainstream view of reserve balances (RBs) is that they “finance” bank balance sheet expansion via rising excess reserves (ER)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Tx/>
              <a:buNone/>
              <a:tabLst/>
              <a:defRPr/>
            </a:pPr>
            <a:r>
              <a:rPr kumimoji="0" lang="en-US" sz="3600"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ea typeface="+mn-ea"/>
                <a:cs typeface="Courier New" pitchFamily="49" charset="0"/>
              </a:rPr>
              <a:t>↑</a:t>
            </a:r>
            <a:r>
              <a:rPr kumimoji="0" lang="en-US" sz="3200"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ea typeface="+mn-ea"/>
                <a:cs typeface="Courier New" pitchFamily="49" charset="0"/>
              </a:rPr>
              <a:t>RBs </a:t>
            </a:r>
            <a:r>
              <a:rPr kumimoji="0" lang="en-US" sz="3600"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ea typeface="+mn-ea"/>
                <a:cs typeface="Courier New" pitchFamily="49" charset="0"/>
              </a:rPr>
              <a:t>→ ↑</a:t>
            </a:r>
            <a:r>
              <a:rPr kumimoji="0" lang="en-US" sz="3200"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ea typeface="+mn-ea"/>
                <a:cs typeface="Courier New" pitchFamily="49" charset="0"/>
              </a:rPr>
              <a:t>ER </a:t>
            </a:r>
            <a:r>
              <a:rPr kumimoji="0" lang="en-US" sz="3600"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ea typeface="+mn-ea"/>
                <a:cs typeface="Courier New" pitchFamily="49" charset="0"/>
              </a:rPr>
              <a:t>→ ↑</a:t>
            </a:r>
            <a:r>
              <a:rPr kumimoji="0" lang="en-US" sz="3200"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ea typeface="+mn-ea"/>
                <a:cs typeface="Courier New" pitchFamily="49" charset="0"/>
              </a:rPr>
              <a:t>Loans and </a:t>
            </a:r>
            <a:r>
              <a:rPr kumimoji="0" lang="en-US" sz="3600"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ea typeface="+mn-ea"/>
                <a:cs typeface="Courier New" pitchFamily="49" charset="0"/>
              </a:rPr>
              <a:t>↑</a:t>
            </a:r>
            <a:r>
              <a:rPr kumimoji="0" lang="en-US" sz="3200"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ea typeface="+mn-ea"/>
                <a:cs typeface="Courier New" pitchFamily="49" charset="0"/>
              </a:rPr>
              <a:t>Deposits</a:t>
            </a:r>
          </a:p>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0" lang="en-US"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ea typeface="+mn-ea"/>
              <a:cs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600" b="0" i="0" u="none" strike="noStrike" kern="1200" cap="none" spc="0" normalizeH="0" baseline="0" noProof="0" dirty="0" smtClean="0">
                <a:ln>
                  <a:noFill/>
                </a:ln>
                <a:solidFill>
                  <a:schemeClr val="accent2"/>
                </a:solidFill>
                <a:effectLst>
                  <a:outerShdw blurRad="38100" dist="38100" dir="2700000" algn="tl">
                    <a:srgbClr val="000000">
                      <a:alpha val="43137"/>
                    </a:srgbClr>
                  </a:outerShdw>
                </a:effectLst>
                <a:uLnTx/>
                <a:uFillTx/>
                <a:ea typeface="+mn-ea"/>
                <a:cs typeface="Courier New" pitchFamily="49" charset="0"/>
              </a:rPr>
              <a:t>  </a:t>
            </a: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ea typeface="+mn-ea"/>
                <a:cs typeface="Courier New" pitchFamily="49" charset="0"/>
              </a:rPr>
              <a:t>Money multiplier (1/</a:t>
            </a:r>
            <a:r>
              <a:rPr kumimoji="0" lang="en-US" sz="3200" b="0"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ea typeface="+mn-ea"/>
                <a:cs typeface="Courier New" pitchFamily="49" charset="0"/>
              </a:rPr>
              <a:t>rrr</a:t>
            </a: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ea typeface="+mn-ea"/>
                <a:cs typeface="Courier New" pitchFamily="49" charset="0"/>
              </a:rPr>
              <a:t> in its simplest form) then tells how much loans and deposits can increase given a rise in RBs and ER</a:t>
            </a:r>
            <a:endParaRPr kumimoji="0" lang="en-US"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ea typeface="+mn-ea"/>
              <a:cs typeface="Courier New" pitchFamily="49" charset="0"/>
            </a:endParaRPr>
          </a:p>
        </p:txBody>
      </p:sp>
      <p:sp>
        <p:nvSpPr>
          <p:cNvPr id="13"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6" name="Rectangle 6"/>
          <p:cNvSpPr>
            <a:spLocks noChangeArrowheads="1"/>
          </p:cNvSpPr>
          <p:nvPr/>
        </p:nvSpPr>
        <p:spPr bwMode="auto">
          <a:xfrm>
            <a:off x="228600" y="1600200"/>
            <a:ext cx="8686800" cy="4953000"/>
          </a:xfrm>
          <a:prstGeom prst="rect">
            <a:avLst/>
          </a:prstGeom>
          <a:noFill/>
          <a:ln w="9525">
            <a:noFill/>
            <a:miter lim="800000"/>
            <a:headEnd/>
            <a:tailEnd/>
          </a:ln>
          <a:effectLst/>
        </p:spPr>
        <p:txBody>
          <a:bodyPr/>
          <a:lstStyle/>
          <a:p>
            <a:pPr>
              <a:spcBef>
                <a:spcPct val="20000"/>
              </a:spcBef>
            </a:pPr>
            <a:r>
              <a:rPr lang="en-US" sz="2800" dirty="0" smtClean="0">
                <a:effectLst>
                  <a:outerShdw blurRad="38100" dist="38100" dir="2700000" algn="tl">
                    <a:srgbClr val="000000">
                      <a:alpha val="43137"/>
                    </a:srgbClr>
                  </a:outerShdw>
                </a:effectLst>
              </a:rPr>
              <a:t>Money multiplier is a </a:t>
            </a:r>
            <a:r>
              <a:rPr lang="en-US" sz="2800" dirty="0">
                <a:effectLst>
                  <a:outerShdw blurRad="38100" dist="38100" dir="2700000" algn="tl">
                    <a:srgbClr val="000000">
                      <a:alpha val="43137"/>
                    </a:srgbClr>
                  </a:outerShdw>
                </a:effectLst>
              </a:rPr>
              <a:t>gold standard model.  </a:t>
            </a:r>
            <a:r>
              <a:rPr lang="en-US" sz="2800" dirty="0" smtClean="0">
                <a:effectLst>
                  <a:outerShdw blurRad="38100" dist="38100" dir="2700000" algn="tl">
                    <a:srgbClr val="000000">
                      <a:alpha val="43137"/>
                    </a:srgbClr>
                  </a:outerShdw>
                </a:effectLst>
              </a:rPr>
              <a:t>Otherwise, </a:t>
            </a:r>
            <a:r>
              <a:rPr lang="en-US" sz="2800" dirty="0">
                <a:effectLst>
                  <a:outerShdw blurRad="38100" dist="38100" dir="2700000" algn="tl">
                    <a:srgbClr val="000000">
                      <a:alpha val="43137"/>
                    </a:srgbClr>
                  </a:outerShdw>
                </a:effectLst>
              </a:rPr>
              <a:t>loans create </a:t>
            </a:r>
            <a:r>
              <a:rPr lang="en-US" sz="2800" dirty="0" smtClean="0">
                <a:effectLst>
                  <a:outerShdw blurRad="38100" dist="38100" dir="2700000" algn="tl">
                    <a:srgbClr val="000000">
                      <a:alpha val="43137"/>
                    </a:srgbClr>
                  </a:outerShdw>
                </a:effectLst>
              </a:rPr>
              <a:t>deposits.</a:t>
            </a:r>
            <a:endParaRPr lang="en-US" sz="2800" dirty="0">
              <a:effectLst>
                <a:outerShdw blurRad="38100" dist="38100" dir="2700000" algn="tl">
                  <a:srgbClr val="000000">
                    <a:alpha val="43137"/>
                  </a:srgbClr>
                </a:outerShdw>
              </a:effectLst>
            </a:endParaRPr>
          </a:p>
          <a:p>
            <a:pPr>
              <a:spcBef>
                <a:spcPct val="20000"/>
              </a:spcBef>
            </a:pPr>
            <a:endParaRPr lang="en-US" sz="2400" dirty="0">
              <a:effectLst>
                <a:outerShdw blurRad="38100" dist="38100" dir="2700000" algn="tl">
                  <a:srgbClr val="000000">
                    <a:alpha val="43137"/>
                  </a:srgbClr>
                </a:outerShdw>
              </a:effectLst>
            </a:endParaRPr>
          </a:p>
          <a:p>
            <a:pPr>
              <a:spcBef>
                <a:spcPct val="20000"/>
              </a:spcBef>
            </a:pPr>
            <a:endParaRPr lang="en-US" sz="3200" dirty="0">
              <a:solidFill>
                <a:schemeClr val="hlink"/>
              </a:solidFill>
              <a:effectLst>
                <a:outerShdw blurRad="38100" dist="38100" dir="2700000" algn="tl">
                  <a:srgbClr val="000000">
                    <a:alpha val="43137"/>
                  </a:srgbClr>
                </a:outerShdw>
              </a:effectLst>
              <a:cs typeface="Courier New" pitchFamily="49" charset="0"/>
            </a:endParaRPr>
          </a:p>
          <a:p>
            <a:pPr>
              <a:spcBef>
                <a:spcPct val="20000"/>
              </a:spcBef>
            </a:pPr>
            <a:endParaRPr lang="en-US" sz="3200" dirty="0">
              <a:solidFill>
                <a:schemeClr val="hlink"/>
              </a:solidFill>
              <a:effectLst>
                <a:outerShdw blurRad="38100" dist="38100" dir="2700000" algn="tl">
                  <a:srgbClr val="000000">
                    <a:alpha val="43137"/>
                  </a:srgbClr>
                </a:outerShdw>
              </a:effectLst>
              <a:cs typeface="Courier New" pitchFamily="49" charset="0"/>
            </a:endParaRPr>
          </a:p>
          <a:p>
            <a:pPr>
              <a:spcBef>
                <a:spcPct val="20000"/>
              </a:spcBef>
            </a:pPr>
            <a:endParaRPr lang="en-US" sz="3200" dirty="0">
              <a:solidFill>
                <a:schemeClr val="hlink"/>
              </a:solidFill>
              <a:effectLst>
                <a:outerShdw blurRad="38100" dist="38100" dir="2700000" algn="tl">
                  <a:srgbClr val="000000">
                    <a:alpha val="43137"/>
                  </a:srgbClr>
                </a:outerShdw>
              </a:effectLst>
              <a:cs typeface="Courier New" pitchFamily="49" charset="0"/>
            </a:endParaRPr>
          </a:p>
          <a:p>
            <a:pPr>
              <a:spcBef>
                <a:spcPct val="20000"/>
              </a:spcBef>
            </a:pPr>
            <a:endParaRPr lang="en-US" sz="1600" dirty="0" smtClean="0">
              <a:effectLst>
                <a:outerShdw blurRad="38100" dist="38100" dir="2700000" algn="tl">
                  <a:srgbClr val="000000">
                    <a:alpha val="43137"/>
                  </a:srgbClr>
                </a:outerShdw>
              </a:effectLst>
              <a:cs typeface="Courier New" pitchFamily="49" charset="0"/>
            </a:endParaRPr>
          </a:p>
          <a:p>
            <a:pPr>
              <a:spcBef>
                <a:spcPct val="20000"/>
              </a:spcBef>
            </a:pPr>
            <a:r>
              <a:rPr lang="en-US" sz="2800" dirty="0" smtClean="0">
                <a:effectLst>
                  <a:outerShdw blurRad="38100" dist="38100" dir="2700000" algn="tl">
                    <a:srgbClr val="000000">
                      <a:alpha val="43137"/>
                    </a:srgbClr>
                  </a:outerShdw>
                </a:effectLst>
                <a:cs typeface="Courier New" pitchFamily="49" charset="0"/>
              </a:rPr>
              <a:t>That </a:t>
            </a:r>
            <a:r>
              <a:rPr lang="en-US" sz="2800" dirty="0">
                <a:effectLst>
                  <a:outerShdw blurRad="38100" dist="38100" dir="2700000" algn="tl">
                    <a:srgbClr val="000000">
                      <a:alpha val="43137"/>
                    </a:srgbClr>
                  </a:outerShdw>
                </a:effectLst>
                <a:cs typeface="Courier New" pitchFamily="49" charset="0"/>
              </a:rPr>
              <a:t>is, a bank’s ability to expand its balance sheet not limited by quantity of RBs or fractional RR</a:t>
            </a:r>
          </a:p>
        </p:txBody>
      </p:sp>
      <p:grpSp>
        <p:nvGrpSpPr>
          <p:cNvPr id="7" name="Group 14"/>
          <p:cNvGrpSpPr>
            <a:grpSpLocks/>
          </p:cNvGrpSpPr>
          <p:nvPr/>
        </p:nvGrpSpPr>
        <p:grpSpPr bwMode="auto">
          <a:xfrm>
            <a:off x="609600" y="2819400"/>
            <a:ext cx="7696200" cy="2362200"/>
            <a:chOff x="384" y="2016"/>
            <a:chExt cx="4848" cy="1488"/>
          </a:xfrm>
        </p:grpSpPr>
        <p:sp>
          <p:nvSpPr>
            <p:cNvPr id="8" name="Text Box 10"/>
            <p:cNvSpPr txBox="1">
              <a:spLocks noChangeArrowheads="1"/>
            </p:cNvSpPr>
            <p:nvPr/>
          </p:nvSpPr>
          <p:spPr bwMode="auto">
            <a:xfrm>
              <a:off x="768" y="2112"/>
              <a:ext cx="4240" cy="865"/>
            </a:xfrm>
            <a:prstGeom prst="rect">
              <a:avLst/>
            </a:prstGeom>
            <a:noFill/>
            <a:ln w="9525">
              <a:noFill/>
              <a:miter lim="800000"/>
              <a:headEnd/>
              <a:tailEnd/>
            </a:ln>
            <a:effectLst/>
          </p:spPr>
          <p:txBody>
            <a:bodyPr wrap="none">
              <a:spAutoFit/>
            </a:bodyPr>
            <a:lstStyle/>
            <a:p>
              <a:r>
                <a:rPr lang="en-US" sz="2800" dirty="0">
                  <a:solidFill>
                    <a:schemeClr val="accent2"/>
                  </a:solidFill>
                  <a:effectLst>
                    <a:outerShdw blurRad="38100" dist="38100" dir="2700000" algn="tl">
                      <a:srgbClr val="000000">
                        <a:alpha val="43137"/>
                      </a:srgbClr>
                    </a:outerShdw>
                  </a:effectLst>
                </a:rPr>
                <a:t>Assets			Liabilities &amp; Equity</a:t>
              </a:r>
            </a:p>
            <a:p>
              <a:endParaRPr lang="en-US" sz="2800" dirty="0">
                <a:solidFill>
                  <a:schemeClr val="accent2"/>
                </a:solidFill>
                <a:effectLst>
                  <a:outerShdw blurRad="38100" dist="38100" dir="2700000" algn="tl">
                    <a:srgbClr val="000000">
                      <a:alpha val="43137"/>
                    </a:srgbClr>
                  </a:outerShdw>
                </a:effectLst>
              </a:endParaRPr>
            </a:p>
            <a:p>
              <a:r>
                <a:rPr lang="en-US" sz="2800" dirty="0">
                  <a:solidFill>
                    <a:schemeClr val="accent2"/>
                  </a:solidFill>
                  <a:effectLst>
                    <a:outerShdw blurRad="38100" dist="38100" dir="2700000" algn="tl">
                      <a:srgbClr val="000000">
                        <a:alpha val="43137"/>
                      </a:srgbClr>
                    </a:outerShdw>
                  </a:effectLst>
                </a:rPr>
                <a:t>+ 100 Loan			+100 Deposit</a:t>
              </a:r>
            </a:p>
          </p:txBody>
        </p:sp>
        <p:sp>
          <p:nvSpPr>
            <p:cNvPr id="9" name="Line 11"/>
            <p:cNvSpPr>
              <a:spLocks noChangeShapeType="1"/>
            </p:cNvSpPr>
            <p:nvPr/>
          </p:nvSpPr>
          <p:spPr bwMode="auto">
            <a:xfrm>
              <a:off x="384" y="2448"/>
              <a:ext cx="4848" cy="0"/>
            </a:xfrm>
            <a:prstGeom prst="line">
              <a:avLst/>
            </a:prstGeom>
            <a:noFill/>
            <a:ln w="28575">
              <a:solidFill>
                <a:schemeClr val="tx1"/>
              </a:solidFill>
              <a:round/>
              <a:headEnd/>
              <a:tailEnd/>
            </a:ln>
            <a:effectLst/>
          </p:spPr>
          <p:txBody>
            <a:bodyPr/>
            <a:lstStyle/>
            <a:p>
              <a:endParaRPr lang="en-US"/>
            </a:p>
          </p:txBody>
        </p:sp>
        <p:sp>
          <p:nvSpPr>
            <p:cNvPr id="10" name="Line 12"/>
            <p:cNvSpPr>
              <a:spLocks noChangeShapeType="1"/>
            </p:cNvSpPr>
            <p:nvPr/>
          </p:nvSpPr>
          <p:spPr bwMode="auto">
            <a:xfrm>
              <a:off x="2592" y="2016"/>
              <a:ext cx="0" cy="1488"/>
            </a:xfrm>
            <a:prstGeom prst="line">
              <a:avLst/>
            </a:prstGeom>
            <a:noFill/>
            <a:ln w="28575">
              <a:solidFill>
                <a:schemeClr val="tx1"/>
              </a:solidFill>
              <a:round/>
              <a:headEnd/>
              <a:tailEnd/>
            </a:ln>
            <a:effectLst/>
          </p:spPr>
          <p:txBody>
            <a:bodyPr/>
            <a:lstStyle/>
            <a:p>
              <a:endParaRPr lang="en-US"/>
            </a:p>
          </p:txBody>
        </p:sp>
        <p:sp>
          <p:nvSpPr>
            <p:cNvPr id="11" name="Line 13"/>
            <p:cNvSpPr>
              <a:spLocks noChangeShapeType="1"/>
            </p:cNvSpPr>
            <p:nvPr/>
          </p:nvSpPr>
          <p:spPr bwMode="auto">
            <a:xfrm>
              <a:off x="2016" y="2784"/>
              <a:ext cx="1008" cy="0"/>
            </a:xfrm>
            <a:prstGeom prst="line">
              <a:avLst/>
            </a:prstGeom>
            <a:noFill/>
            <a:ln w="28575">
              <a:solidFill>
                <a:schemeClr val="accent2"/>
              </a:solidFill>
              <a:prstDash val="dash"/>
              <a:round/>
              <a:headEnd/>
              <a:tailEnd type="triangle" w="lg" len="lg"/>
            </a:ln>
            <a:effectLst/>
          </p:spPr>
          <p:txBody>
            <a:bodyPr/>
            <a:lstStyle/>
            <a:p>
              <a:endParaRPr lang="en-US"/>
            </a:p>
          </p:txBody>
        </p:sp>
      </p:grpSp>
      <p:sp>
        <p:nvSpPr>
          <p:cNvPr id="12"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11" name="Content Placeholder 4"/>
          <p:cNvSpPr txBox="1">
            <a:spLocks/>
          </p:cNvSpPr>
          <p:nvPr/>
        </p:nvSpPr>
        <p:spPr>
          <a:xfrm>
            <a:off x="228600" y="1600200"/>
            <a:ext cx="8686800" cy="4724400"/>
          </a:xfrm>
          <a:prstGeom prst="rect">
            <a:avLst/>
          </a:prstGeom>
        </p:spPr>
        <p:txBody>
          <a:bodyPr>
            <a:normAutofit/>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T</a:t>
            </a:r>
            <a:r>
              <a:rPr lang="en-US" sz="2800" dirty="0" smtClean="0">
                <a:effectLst>
                  <a:outerShdw blurRad="38100" dist="38100" dir="2700000" algn="tl">
                    <a:srgbClr val="000000">
                      <a:alpha val="43137"/>
                    </a:srgbClr>
                  </a:outerShdw>
                </a:effectLst>
              </a:rPr>
              <a:t>o </a:t>
            </a:r>
            <a:r>
              <a:rPr lang="en-US" sz="2800" dirty="0" smtClean="0">
                <a:effectLst>
                  <a:outerShdw blurRad="38100" dist="38100" dir="2700000" algn="tl">
                    <a:srgbClr val="000000">
                      <a:alpha val="43137"/>
                    </a:srgbClr>
                  </a:outerShdw>
                </a:effectLst>
              </a:rPr>
              <a:t>Meet Reserve Requirements or Deposit Outflows, </a:t>
            </a:r>
            <a:r>
              <a:rPr lang="en-US" sz="2800" dirty="0" smtClean="0">
                <a:effectLst>
                  <a:outerShdw blurRad="38100" dist="38100" dir="2700000" algn="tl">
                    <a:srgbClr val="000000">
                      <a:alpha val="43137"/>
                    </a:srgbClr>
                  </a:outerShdw>
                </a:effectLst>
              </a:rPr>
              <a:t>Reserves Are </a:t>
            </a:r>
            <a:r>
              <a:rPr lang="en-US" sz="2800" dirty="0" smtClean="0">
                <a:effectLst>
                  <a:outerShdw blurRad="38100" dist="38100" dir="2700000" algn="tl">
                    <a:srgbClr val="000000">
                      <a:alpha val="43137"/>
                    </a:srgbClr>
                  </a:outerShdw>
                </a:effectLst>
              </a:rPr>
              <a:t>Obtained in Money Markets or from Central Bank at a Stated </a:t>
            </a:r>
            <a:r>
              <a:rPr lang="en-US" sz="2800" dirty="0" smtClean="0">
                <a:effectLst>
                  <a:outerShdw blurRad="38100" dist="38100" dir="2700000" algn="tl">
                    <a:srgbClr val="000000">
                      <a:alpha val="43137"/>
                    </a:srgbClr>
                  </a:outerShdw>
                </a:effectLst>
              </a:rPr>
              <a:t>Rate.  </a:t>
            </a: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14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Thus, Extending Credit and Creating New Bank Liabilities Are Unrelated to the Quantity of Reserves</a:t>
            </a:r>
          </a:p>
          <a:p>
            <a:pPr marL="514350" indent="-514350">
              <a:spcBef>
                <a:spcPct val="20000"/>
              </a:spcBef>
              <a:buFont typeface="Arial" pitchFamily="34" charset="0"/>
              <a:buChar char="•"/>
              <a:defRPr/>
            </a:pPr>
            <a:endParaRPr lang="en-US" sz="14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Expanding Its Balance Sheet Creates a Potential Short Position in Reserves for a Bank, which Can Affect the </a:t>
            </a:r>
            <a:r>
              <a:rPr lang="en-US" sz="2800" i="1" dirty="0" smtClean="0">
                <a:effectLst>
                  <a:outerShdw blurRad="38100" dist="38100" dir="2700000" algn="tl">
                    <a:srgbClr val="000000">
                      <a:alpha val="43137"/>
                    </a:srgbClr>
                  </a:outerShdw>
                </a:effectLst>
              </a:rPr>
              <a:t>Profitability</a:t>
            </a:r>
            <a:r>
              <a:rPr lang="en-US" sz="2800" dirty="0" smtClean="0">
                <a:effectLst>
                  <a:outerShdw blurRad="38100" dist="38100" dir="2700000" algn="tl">
                    <a:srgbClr val="000000">
                      <a:alpha val="43137"/>
                    </a:srgbClr>
                  </a:outerShdw>
                </a:effectLst>
              </a:rPr>
              <a:t> of a Loan, NOT the Bank’s </a:t>
            </a:r>
            <a:r>
              <a:rPr lang="en-US" sz="2800" i="1" dirty="0" smtClean="0">
                <a:effectLst>
                  <a:outerShdw blurRad="38100" dist="38100" dir="2700000" algn="tl">
                    <a:srgbClr val="000000">
                      <a:alpha val="43137"/>
                    </a:srgbClr>
                  </a:outerShdw>
                </a:effectLst>
              </a:rPr>
              <a:t>Ability to Create</a:t>
            </a:r>
            <a:r>
              <a:rPr lang="en-US" sz="2800" dirty="0" smtClean="0">
                <a:effectLst>
                  <a:outerShdw blurRad="38100" dist="38100" dir="2700000" algn="tl">
                    <a:srgbClr val="000000">
                      <a:alpha val="43137"/>
                    </a:srgbClr>
                  </a:outerShdw>
                </a:effectLst>
              </a:rPr>
              <a:t> the Loan</a:t>
            </a: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12"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4495800"/>
          </a:xfrm>
          <a:prstGeom prst="rect">
            <a:avLst/>
          </a:prstGeom>
        </p:spPr>
        <p:txBody>
          <a:bodyPr>
            <a:normAutofit fontScale="92500" lnSpcReduction="20000"/>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 </a:t>
            </a:r>
            <a:r>
              <a:rPr lang="en-US" sz="2800" dirty="0" smtClean="0">
                <a:solidFill>
                  <a:schemeClr val="accent6">
                    <a:lumMod val="75000"/>
                  </a:schemeClr>
                </a:solidFill>
                <a:effectLst>
                  <a:outerShdw blurRad="38100" dist="38100" dir="2700000" algn="tl">
                    <a:srgbClr val="000000">
                      <a:alpha val="43137"/>
                    </a:srgbClr>
                  </a:outerShdw>
                </a:effectLst>
              </a:rPr>
              <a:t>Implications for the Current NO Consensus</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BOJ’s Quantitative Easing </a:t>
            </a:r>
            <a:r>
              <a:rPr lang="en-US" sz="2800" dirty="0" smtClean="0">
                <a:effectLst>
                  <a:outerShdw blurRad="38100" dist="38100" dir="2700000" algn="tl">
                    <a:srgbClr val="000000">
                      <a:alpha val="43137"/>
                    </a:srgbClr>
                  </a:outerShdw>
                </a:effectLst>
              </a:rPr>
              <a:t>Does</a:t>
            </a: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NOT raise Bank </a:t>
            </a:r>
            <a:r>
              <a:rPr lang="en-US" sz="2800" dirty="0" smtClean="0">
                <a:effectLst>
                  <a:outerShdw blurRad="38100" dist="38100" dir="2700000" algn="tl">
                    <a:srgbClr val="000000">
                      <a:alpha val="43137"/>
                    </a:srgbClr>
                  </a:outerShdw>
                </a:effectLst>
              </a:rPr>
              <a:t>Lending </a:t>
            </a:r>
            <a:r>
              <a:rPr lang="en-US" sz="2800" dirty="0" smtClean="0">
                <a:effectLst>
                  <a:outerShdw blurRad="38100" dist="38100" dir="2700000" algn="tl">
                    <a:srgbClr val="000000">
                      <a:alpha val="43137"/>
                    </a:srgbClr>
                  </a:outerShdw>
                </a:effectLst>
              </a:rPr>
              <a:t>or Inflation</a:t>
            </a:r>
          </a:p>
          <a:p>
            <a:pPr marL="971550" lvl="1" indent="-514350">
              <a:spcBef>
                <a:spcPct val="20000"/>
              </a:spcBef>
              <a:buFont typeface="Arial" pitchFamily="34" charset="0"/>
              <a:buChar char="•"/>
              <a:defRPr/>
            </a:pPr>
            <a:endParaRPr lang="en-US" sz="14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Bank </a:t>
            </a:r>
            <a:r>
              <a:rPr lang="en-US" sz="2800" dirty="0" smtClean="0">
                <a:solidFill>
                  <a:schemeClr val="accent6">
                    <a:lumMod val="75000"/>
                  </a:schemeClr>
                </a:solidFill>
                <a:effectLst>
                  <a:outerShdw blurRad="38100" dist="38100" dir="2700000" algn="tl">
                    <a:srgbClr val="000000">
                      <a:alpha val="43137"/>
                    </a:srgbClr>
                  </a:outerShdw>
                </a:effectLst>
              </a:rPr>
              <a:t>Lending </a:t>
            </a:r>
            <a:r>
              <a:rPr lang="en-US" sz="2800" dirty="0" smtClean="0">
                <a:solidFill>
                  <a:schemeClr val="accent6">
                    <a:lumMod val="75000"/>
                  </a:schemeClr>
                </a:solidFill>
                <a:effectLst>
                  <a:outerShdw blurRad="38100" dist="38100" dir="2700000" algn="tl">
                    <a:srgbClr val="000000">
                      <a:alpha val="43137"/>
                    </a:srgbClr>
                  </a:outerShdw>
                </a:effectLst>
              </a:rPr>
              <a:t>Ability Unaffected by </a:t>
            </a:r>
            <a:r>
              <a:rPr lang="en-US" sz="2800" dirty="0" smtClean="0">
                <a:solidFill>
                  <a:schemeClr val="accent6">
                    <a:lumMod val="75000"/>
                  </a:schemeClr>
                </a:solidFill>
                <a:effectLst>
                  <a:outerShdw blurRad="38100" dist="38100" dir="2700000" algn="tl">
                    <a:srgbClr val="000000">
                      <a:alpha val="43137"/>
                    </a:srgbClr>
                  </a:outerShdw>
                </a:effectLst>
              </a:rPr>
              <a:t>Fed’s Increased Balance Sheet or Bank Reserves. </a:t>
            </a:r>
          </a:p>
          <a:p>
            <a:pPr marL="971550" lvl="1" indent="-514350">
              <a:spcBef>
                <a:spcPct val="20000"/>
              </a:spcBef>
              <a:buFont typeface="Arial" pitchFamily="34" charset="0"/>
              <a:buChar char="•"/>
              <a:defRPr/>
            </a:pPr>
            <a:endParaRPr lang="en-US" sz="14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Nonsensical To Say That “Banks Are Not Lending Their Excess Reserves” or “Banks Are Not Lending Government Invested Funds”</a:t>
            </a:r>
          </a:p>
          <a:p>
            <a:pPr marL="971550" lvl="1" indent="-514350">
              <a:spcBef>
                <a:spcPct val="20000"/>
              </a:spcBef>
              <a:buFont typeface="Arial" pitchFamily="34" charset="0"/>
              <a:buChar char="•"/>
              <a:defRPr/>
            </a:pPr>
            <a:endParaRPr lang="en-US" sz="14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Banks Increase Lending when a Creditworthy Borrower Wants a Loan and the Loan Seems </a:t>
            </a:r>
            <a:r>
              <a:rPr lang="en-US" sz="2800" dirty="0" smtClean="0">
                <a:solidFill>
                  <a:schemeClr val="accent6">
                    <a:lumMod val="75000"/>
                  </a:schemeClr>
                </a:solidFill>
                <a:effectLst>
                  <a:outerShdw blurRad="38100" dist="38100" dir="2700000" algn="tl">
                    <a:srgbClr val="000000">
                      <a:alpha val="43137"/>
                    </a:srgbClr>
                  </a:outerShdw>
                </a:effectLst>
              </a:rPr>
              <a:t>Profitable</a:t>
            </a: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6"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4495800"/>
          </a:xfrm>
          <a:prstGeom prst="rect">
            <a:avLst/>
          </a:prstGeom>
        </p:spPr>
        <p:txBody>
          <a:bodyPr>
            <a:normAutofit/>
          </a:bodyPr>
          <a:lstStyle/>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r>
              <a:rPr lang="en-US" sz="3200" dirty="0" smtClean="0">
                <a:effectLst>
                  <a:outerShdw blurRad="38100" dist="38100" dir="2700000" algn="tl">
                    <a:srgbClr val="000000">
                      <a:alpha val="43137"/>
                    </a:srgbClr>
                  </a:outerShdw>
                </a:effectLst>
              </a:rPr>
              <a:t>2. Central Bank Operations Are About Interest Rates, Not Quantity of Reserves or “Money”</a:t>
            </a: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600" dirty="0" smtClean="0">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kumimoji="0" lang="en-US" sz="32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6"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4495800"/>
          </a:xfrm>
          <a:prstGeom prst="rect">
            <a:avLst/>
          </a:prstGeom>
        </p:spPr>
        <p:txBody>
          <a:bodyPr>
            <a:normAutofit fontScale="92500"/>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Because Banks Do NOT Fund Loans with Reserves (and for other technical reasons), Central Bank’s Only Operational Target is an Interest Rate Target.</a:t>
            </a:r>
          </a:p>
          <a:p>
            <a:pPr marL="514350" indent="-514350">
              <a:spcBef>
                <a:spcPct val="20000"/>
              </a:spcBef>
              <a:buFont typeface="Arial" pitchFamily="34" charset="0"/>
              <a:buChar char="•"/>
              <a:defRPr/>
            </a:pPr>
            <a:endParaRPr lang="en-US" sz="17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Central Banks Set Target Rates According to Their Preferences (as Opposed to Market Forces) Given a Non-Convertible Currency</a:t>
            </a:r>
          </a:p>
          <a:p>
            <a:pPr marL="514350" indent="-514350">
              <a:spcBef>
                <a:spcPct val="20000"/>
              </a:spcBef>
              <a:defRPr/>
            </a:pPr>
            <a:endParaRPr lang="en-US" sz="170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As Monopoly Supplier of Reserves, a Central Bank Can Similarly Set Rates at Any Point in the Term Structure or In Any Particular Credit Market (Given Authority to Do So) </a:t>
            </a: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6"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6" name="Content Placeholder 4"/>
          <p:cNvSpPr txBox="1">
            <a:spLocks/>
          </p:cNvSpPr>
          <p:nvPr/>
        </p:nvSpPr>
        <p:spPr>
          <a:xfrm>
            <a:off x="228600" y="1600200"/>
            <a:ext cx="8686800" cy="4495800"/>
          </a:xfrm>
          <a:prstGeom prst="rect">
            <a:avLst/>
          </a:prstGeom>
        </p:spPr>
        <p:txBody>
          <a:bodyPr>
            <a:normAutofit lnSpcReduction="10000"/>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 </a:t>
            </a:r>
            <a:r>
              <a:rPr lang="en-US" sz="2800" dirty="0" smtClean="0">
                <a:solidFill>
                  <a:schemeClr val="accent6">
                    <a:lumMod val="75000"/>
                  </a:schemeClr>
                </a:solidFill>
                <a:effectLst>
                  <a:outerShdw blurRad="38100" dist="38100" dir="2700000" algn="tl">
                    <a:srgbClr val="000000">
                      <a:alpha val="43137"/>
                    </a:srgbClr>
                  </a:outerShdw>
                </a:effectLst>
              </a:rPr>
              <a:t>Implications for the Current NO Consensus</a:t>
            </a:r>
          </a:p>
          <a:p>
            <a:pPr marL="971550" lvl="1" indent="-514350">
              <a:spcBef>
                <a:spcPct val="20000"/>
              </a:spcBef>
              <a:buFont typeface="Arial" pitchFamily="34" charset="0"/>
              <a:buChar char="•"/>
              <a:defRPr/>
            </a:pPr>
            <a:r>
              <a:rPr lang="en-US" sz="2800" dirty="0" err="1" smtClean="0">
                <a:effectLst>
                  <a:outerShdw blurRad="38100" dist="38100" dir="2700000" algn="tl">
                    <a:srgbClr val="000000">
                      <a:alpha val="43137"/>
                    </a:srgbClr>
                  </a:outerShdw>
                </a:effectLst>
              </a:rPr>
              <a:t>Mosler</a:t>
            </a:r>
            <a:r>
              <a:rPr lang="en-US" sz="2800" dirty="0" smtClean="0">
                <a:effectLst>
                  <a:outerShdw blurRad="38100" dist="38100" dir="2700000" algn="tl">
                    <a:srgbClr val="000000">
                      <a:alpha val="43137"/>
                    </a:srgbClr>
                  </a:outerShdw>
                </a:effectLst>
              </a:rPr>
              <a:t> Proposed in August 2007 that the Fed Lend in Unlimited Quantities to All Member Banks Up to 6 Months at Predetermined Rates</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Fed Gets Closer Over Time to </a:t>
            </a:r>
            <a:r>
              <a:rPr lang="en-US" sz="2800" dirty="0" err="1" smtClean="0">
                <a:solidFill>
                  <a:schemeClr val="accent6">
                    <a:lumMod val="75000"/>
                  </a:schemeClr>
                </a:solidFill>
                <a:effectLst>
                  <a:outerShdw blurRad="38100" dist="38100" dir="2700000" algn="tl">
                    <a:srgbClr val="000000">
                      <a:alpha val="43137"/>
                    </a:srgbClr>
                  </a:outerShdw>
                </a:effectLst>
              </a:rPr>
              <a:t>Mosler’s</a:t>
            </a:r>
            <a:r>
              <a:rPr lang="en-US" sz="2800" dirty="0" smtClean="0">
                <a:solidFill>
                  <a:schemeClr val="accent6">
                    <a:lumMod val="75000"/>
                  </a:schemeClr>
                </a:solidFill>
                <a:effectLst>
                  <a:outerShdw blurRad="38100" dist="38100" dir="2700000" algn="tl">
                    <a:srgbClr val="000000">
                      <a:alpha val="43137"/>
                    </a:srgbClr>
                  </a:outerShdw>
                </a:effectLst>
              </a:rPr>
              <a:t> Proposal</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However, in Some Important Cases, Fed Sets Quantities (for TAF and TALF) </a:t>
            </a:r>
            <a:r>
              <a:rPr lang="en-US" sz="2800" dirty="0" smtClean="0">
                <a:effectLst>
                  <a:outerShdw blurRad="38100" dist="38100" dir="2700000" algn="tl">
                    <a:srgbClr val="000000">
                      <a:alpha val="43137"/>
                    </a:srgbClr>
                  </a:outerShdw>
                </a:effectLst>
              </a:rPr>
              <a:t>while Hoping to Impact Interest Rate Spreads</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Fed Could </a:t>
            </a:r>
            <a:r>
              <a:rPr lang="en-US" sz="2800" dirty="0" smtClean="0">
                <a:solidFill>
                  <a:schemeClr val="accent6">
                    <a:lumMod val="75000"/>
                  </a:schemeClr>
                </a:solidFill>
                <a:effectLst>
                  <a:outerShdw blurRad="38100" dist="38100" dir="2700000" algn="tl">
                    <a:srgbClr val="000000">
                      <a:alpha val="43137"/>
                    </a:srgbClr>
                  </a:outerShdw>
                </a:effectLst>
              </a:rPr>
              <a:t>Instead Stabilize Spreads by Simply Announcing Its Price</a:t>
            </a:r>
            <a:endParaRPr lang="en-US" sz="2800" dirty="0" smtClean="0">
              <a:solidFill>
                <a:schemeClr val="accent6">
                  <a:lumMod val="75000"/>
                </a:schemeClr>
              </a:solidFill>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7"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6"/>
          <p:cNvSpPr txBox="1">
            <a:spLocks/>
          </p:cNvSpPr>
          <p:nvPr/>
        </p:nvSpPr>
        <p:spPr>
          <a:xfrm>
            <a:off x="533400" y="304800"/>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9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err="1" smtClean="0">
                <a:solidFill>
                  <a:schemeClr val="bg1"/>
                </a:solidFill>
                <a:effectLst>
                  <a:outerShdw blurRad="38100" dist="38100" dir="2700000" algn="tl">
                    <a:srgbClr val="000000">
                      <a:alpha val="43137"/>
                    </a:srgbClr>
                  </a:outerShdw>
                </a:effectLst>
                <a:latin typeface="+mj-lt"/>
                <a:ea typeface="+mj-ea"/>
                <a:cs typeface="+mj-cs"/>
              </a:rPr>
              <a:t>Mishkin’s</a:t>
            </a:r>
            <a:r>
              <a:rPr lang="en-US" sz="4400" dirty="0" smtClean="0">
                <a:solidFill>
                  <a:schemeClr val="bg1"/>
                </a:solidFill>
                <a:effectLst>
                  <a:outerShdw blurRad="38100" dist="38100" dir="2700000" algn="tl">
                    <a:srgbClr val="000000">
                      <a:alpha val="43137"/>
                    </a:srgbClr>
                  </a:outerShdw>
                </a:effectLst>
                <a:latin typeface="+mj-lt"/>
                <a:ea typeface="+mj-ea"/>
                <a:cs typeface="+mj-cs"/>
              </a:rPr>
              <a:t> 9 Principles</a:t>
            </a:r>
            <a:endPar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7"/>
          <p:cNvSpPr txBox="1">
            <a:spLocks/>
          </p:cNvSpPr>
          <p:nvPr/>
        </p:nvSpPr>
        <p:spPr>
          <a:xfrm>
            <a:off x="457200" y="1600200"/>
            <a:ext cx="8305800" cy="4525963"/>
          </a:xfrm>
          <a:prstGeom prst="rect">
            <a:avLst/>
          </a:prstGeom>
        </p:spPr>
        <p:txBody>
          <a:bodyPr>
            <a:normAutofit fontScale="92500" lnSpcReduction="20000"/>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Inflation is a monetary phenomenon</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3200" dirty="0" smtClean="0">
                <a:solidFill>
                  <a:schemeClr val="accent6">
                    <a:lumMod val="75000"/>
                  </a:schemeClr>
                </a:solidFill>
                <a:effectLst>
                  <a:outerShdw blurRad="38100" dist="38100" dir="2700000" algn="tl">
                    <a:srgbClr val="000000">
                      <a:alpha val="43137"/>
                    </a:srgbClr>
                  </a:outerShdw>
                </a:effectLst>
              </a:rPr>
              <a:t>Benefits of Price Stability</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No</a:t>
            </a:r>
            <a:r>
              <a:rPr kumimoji="0" lang="en-US" sz="32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Long-Run Tradeoff b/n Unemployment and Inflation</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3200" baseline="0" dirty="0" smtClean="0">
                <a:solidFill>
                  <a:schemeClr val="accent6">
                    <a:lumMod val="75000"/>
                  </a:schemeClr>
                </a:solidFill>
                <a:effectLst>
                  <a:outerShdw blurRad="38100" dist="38100" dir="2700000" algn="tl">
                    <a:srgbClr val="000000">
                      <a:alpha val="43137"/>
                    </a:srgbClr>
                  </a:outerShdw>
                </a:effectLst>
              </a:rPr>
              <a:t>The</a:t>
            </a:r>
            <a:r>
              <a:rPr lang="en-US" sz="3200" dirty="0" smtClean="0">
                <a:solidFill>
                  <a:schemeClr val="accent6">
                    <a:lumMod val="75000"/>
                  </a:schemeClr>
                </a:solidFill>
                <a:effectLst>
                  <a:outerShdw blurRad="38100" dist="38100" dir="2700000" algn="tl">
                    <a:srgbClr val="000000">
                      <a:alpha val="43137"/>
                    </a:srgbClr>
                  </a:outerShdw>
                </a:effectLst>
              </a:rPr>
              <a:t> Crucial Role of Expectations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The Taylor Principle</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3200" dirty="0" smtClean="0">
                <a:solidFill>
                  <a:schemeClr val="accent6">
                    <a:lumMod val="75000"/>
                  </a:schemeClr>
                </a:solidFill>
                <a:effectLst>
                  <a:outerShdw blurRad="38100" dist="38100" dir="2700000" algn="tl">
                    <a:srgbClr val="000000">
                      <a:alpha val="43137"/>
                    </a:srgbClr>
                  </a:outerShdw>
                </a:effectLst>
              </a:rPr>
              <a:t>The Time-Inconsistency Problem</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Central</a:t>
            </a:r>
            <a:r>
              <a:rPr kumimoji="0" lang="en-US" sz="32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Bank Independence</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3200" baseline="0" dirty="0" smtClean="0">
                <a:solidFill>
                  <a:schemeClr val="accent6">
                    <a:lumMod val="75000"/>
                  </a:schemeClr>
                </a:solidFill>
                <a:effectLst>
                  <a:outerShdw blurRad="38100" dist="38100" dir="2700000" algn="tl">
                    <a:srgbClr val="000000">
                      <a:alpha val="43137"/>
                    </a:srgbClr>
                  </a:outerShdw>
                </a:effectLst>
              </a:rPr>
              <a:t>Commitment</a:t>
            </a:r>
            <a:r>
              <a:rPr lang="en-US" sz="3200" dirty="0" smtClean="0">
                <a:solidFill>
                  <a:schemeClr val="accent6">
                    <a:lumMod val="75000"/>
                  </a:schemeClr>
                </a:solidFill>
                <a:effectLst>
                  <a:outerShdw blurRad="38100" dist="38100" dir="2700000" algn="tl">
                    <a:srgbClr val="000000">
                      <a:alpha val="43137"/>
                    </a:srgbClr>
                  </a:outerShdw>
                </a:effectLst>
              </a:rPr>
              <a:t> to a Nominal Anchor</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Financial</a:t>
            </a:r>
            <a:r>
              <a:rPr kumimoji="0" lang="en-US" sz="32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Frictions and the Business Cycle</a:t>
            </a:r>
            <a:endParaRPr kumimoji="0" lang="en-US"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2057400"/>
            <a:ext cx="8686800" cy="2667000"/>
          </a:xfrm>
          <a:prstGeom prst="rect">
            <a:avLst/>
          </a:prstGeom>
        </p:spPr>
        <p:txBody>
          <a:bodyPr>
            <a:normAutofit fontScale="92500" lnSpcReduction="20000"/>
          </a:bodyPr>
          <a:lstStyle/>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r>
              <a:rPr lang="en-US" sz="3200" dirty="0" smtClean="0">
                <a:effectLst>
                  <a:outerShdw blurRad="38100" dist="38100" dir="2700000" algn="tl">
                    <a:srgbClr val="000000">
                      <a:alpha val="43137"/>
                    </a:srgbClr>
                  </a:outerShdw>
                </a:effectLst>
              </a:rPr>
              <a:t>3.  Currency-Issuing Government’s Spend by Simultaneously Crediting Bank Reserve and Recipient Deposit Accounts</a:t>
            </a: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600" dirty="0" smtClean="0">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kumimoji="0" lang="en-US" sz="32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6"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4495800"/>
          </a:xfrm>
          <a:prstGeom prst="rect">
            <a:avLst/>
          </a:prstGeom>
        </p:spPr>
        <p:txBody>
          <a:bodyPr>
            <a:normAutofit fontScale="92500" lnSpcReduction="10000"/>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Government Spending Occurs via the Simultaneous Crediting of Reserves and Deposits</a:t>
            </a:r>
          </a:p>
          <a:p>
            <a:pPr marL="514350" indent="-514350">
              <a:spcBef>
                <a:spcPct val="20000"/>
              </a:spcBef>
              <a:buFont typeface="Arial" pitchFamily="34" charset="0"/>
              <a:buChar char="•"/>
              <a:defRPr/>
            </a:pPr>
            <a:endParaRPr lang="en-US" sz="12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This </a:t>
            </a:r>
            <a:r>
              <a:rPr lang="en-US" sz="2800" dirty="0" smtClean="0">
                <a:solidFill>
                  <a:schemeClr val="accent6">
                    <a:lumMod val="75000"/>
                  </a:schemeClr>
                </a:solidFill>
                <a:effectLst>
                  <a:outerShdw blurRad="38100" dist="38100" dir="2700000" algn="tl">
                    <a:srgbClr val="000000">
                      <a:alpha val="43137"/>
                    </a:srgbClr>
                  </a:outerShdw>
                </a:effectLst>
              </a:rPr>
              <a:t>Involves Simply Entering Numbers on an Electronic Spreadsheet</a:t>
            </a:r>
          </a:p>
          <a:p>
            <a:pPr marL="514350" indent="-514350">
              <a:spcBef>
                <a:spcPct val="20000"/>
              </a:spcBef>
              <a:buFont typeface="Arial" pitchFamily="34" charset="0"/>
              <a:buChar char="•"/>
              <a:defRPr/>
            </a:pPr>
            <a:endParaRPr lang="en-US" sz="13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Government Spending </a:t>
            </a:r>
            <a:r>
              <a:rPr lang="en-US" sz="2800" dirty="0" smtClean="0">
                <a:effectLst>
                  <a:outerShdw blurRad="38100" dist="38100" dir="2700000" algn="tl">
                    <a:srgbClr val="000000">
                      <a:alpha val="43137"/>
                    </a:srgbClr>
                  </a:outerShdw>
                </a:effectLst>
              </a:rPr>
              <a:t>Is </a:t>
            </a:r>
            <a:r>
              <a:rPr lang="en-US" sz="2800" dirty="0" smtClean="0">
                <a:effectLst>
                  <a:outerShdw blurRad="38100" dist="38100" dir="2700000" algn="tl">
                    <a:srgbClr val="000000">
                      <a:alpha val="43137"/>
                    </a:srgbClr>
                  </a:outerShdw>
                </a:effectLst>
              </a:rPr>
              <a:t>Not Constrained by Taxation or Bond Sales, </a:t>
            </a:r>
            <a:r>
              <a:rPr lang="en-US" sz="2800" dirty="0" smtClean="0">
                <a:effectLst>
                  <a:outerShdw blurRad="38100" dist="38100" dir="2700000" algn="tl">
                    <a:srgbClr val="000000">
                      <a:alpha val="43137"/>
                    </a:srgbClr>
                  </a:outerShdw>
                </a:effectLst>
              </a:rPr>
              <a:t>Since These</a:t>
            </a: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Are </a:t>
            </a:r>
            <a:r>
              <a:rPr lang="en-US" sz="2800" dirty="0" smtClean="0">
                <a:effectLst>
                  <a:outerShdw blurRad="38100" dist="38100" dir="2700000" algn="tl">
                    <a:srgbClr val="000000">
                      <a:alpha val="43137"/>
                    </a:srgbClr>
                  </a:outerShdw>
                </a:effectLst>
              </a:rPr>
              <a:t>Likewise Simply </a:t>
            </a:r>
            <a:r>
              <a:rPr lang="en-US" sz="2800" dirty="0" smtClean="0">
                <a:effectLst>
                  <a:outerShdw blurRad="38100" dist="38100" dir="2700000" algn="tl">
                    <a:srgbClr val="000000">
                      <a:alpha val="43137"/>
                    </a:srgbClr>
                  </a:outerShdw>
                </a:effectLst>
              </a:rPr>
              <a:t>Debits to Reserves and Deposits on Electronic Spreadsheets</a:t>
            </a:r>
          </a:p>
          <a:p>
            <a:pPr marL="514350" indent="-514350">
              <a:spcBef>
                <a:spcPct val="20000"/>
              </a:spcBef>
              <a:buFont typeface="Arial" pitchFamily="34" charset="0"/>
              <a:buChar char="•"/>
              <a:defRPr/>
            </a:pPr>
            <a:endParaRPr lang="en-US" sz="13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Solvency Is NEVER an Issue for a Non-Convertible Currency-Issuing Government</a:t>
            </a: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6"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4495800"/>
          </a:xfrm>
          <a:prstGeom prst="rect">
            <a:avLst/>
          </a:prstGeom>
        </p:spPr>
        <p:txBody>
          <a:bodyPr>
            <a:normAutofit/>
          </a:bodyPr>
          <a:lstStyle/>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 </a:t>
            </a:r>
            <a:r>
              <a:rPr lang="en-US" sz="2800" dirty="0" smtClean="0">
                <a:solidFill>
                  <a:schemeClr val="accent6">
                    <a:lumMod val="75000"/>
                  </a:schemeClr>
                </a:solidFill>
                <a:effectLst>
                  <a:outerShdw blurRad="38100" dist="38100" dir="2700000" algn="tl">
                    <a:srgbClr val="000000">
                      <a:alpha val="43137"/>
                    </a:srgbClr>
                  </a:outerShdw>
                </a:effectLst>
              </a:rPr>
              <a:t>Implications for the Current NO Consensus</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Rise in Deficits in US Does NOT Threaten Solvency of the US Government</a:t>
            </a:r>
          </a:p>
          <a:p>
            <a:pPr marL="971550" lvl="1" indent="-514350">
              <a:spcBef>
                <a:spcPct val="20000"/>
              </a:spcBef>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6"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2057400"/>
            <a:ext cx="8686800" cy="2667000"/>
          </a:xfrm>
          <a:prstGeom prst="rect">
            <a:avLst/>
          </a:prstGeom>
        </p:spPr>
        <p:txBody>
          <a:bodyPr>
            <a:normAutofit/>
          </a:bodyPr>
          <a:lstStyle/>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r>
              <a:rPr lang="en-US" sz="3200" dirty="0" smtClean="0">
                <a:effectLst>
                  <a:outerShdw blurRad="38100" dist="38100" dir="2700000" algn="tl">
                    <a:srgbClr val="000000">
                      <a:alpha val="43137"/>
                    </a:srgbClr>
                  </a:outerShdw>
                </a:effectLst>
              </a:rPr>
              <a:t>4.  Government Deficits Create Net Saving for the Non-Government Sector</a:t>
            </a: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600" dirty="0" smtClean="0">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kumimoji="0" lang="en-US" sz="32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6"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4495800"/>
          </a:xfrm>
          <a:prstGeom prst="rect">
            <a:avLst/>
          </a:prstGeom>
        </p:spPr>
        <p:txBody>
          <a:bodyPr>
            <a:normAutofit fontScale="92500" lnSpcReduction="10000"/>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Belief that Saving Finances Investment (</a:t>
            </a:r>
            <a:r>
              <a:rPr lang="en-US" sz="2800" dirty="0" err="1" smtClean="0">
                <a:effectLst>
                  <a:outerShdw blurRad="38100" dist="38100" dir="2700000" algn="tl">
                    <a:srgbClr val="000000">
                      <a:alpha val="43137"/>
                    </a:srgbClr>
                  </a:outerShdw>
                </a:effectLst>
              </a:rPr>
              <a:t>Loanable</a:t>
            </a:r>
            <a:r>
              <a:rPr lang="en-US" sz="2800" dirty="0" smtClean="0">
                <a:effectLst>
                  <a:outerShdw blurRad="38100" dist="38100" dir="2700000" algn="tl">
                    <a:srgbClr val="000000">
                      <a:alpha val="43137"/>
                    </a:srgbClr>
                  </a:outerShdw>
                </a:effectLst>
              </a:rPr>
              <a:t> Funds Market) Is Only Valid in a Gold Standard or Currency Board Regime</a:t>
            </a: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Loans Create Deposits, so NO “Pool” of </a:t>
            </a:r>
            <a:r>
              <a:rPr lang="en-US" sz="2800" dirty="0" err="1" smtClean="0">
                <a:solidFill>
                  <a:schemeClr val="accent6">
                    <a:lumMod val="75000"/>
                  </a:schemeClr>
                </a:solidFill>
                <a:effectLst>
                  <a:outerShdw blurRad="38100" dist="38100" dir="2700000" algn="tl">
                    <a:srgbClr val="000000">
                      <a:alpha val="43137"/>
                    </a:srgbClr>
                  </a:outerShdw>
                </a:effectLst>
              </a:rPr>
              <a:t>Loanable</a:t>
            </a:r>
            <a:r>
              <a:rPr lang="en-US" sz="2800" dirty="0" smtClean="0">
                <a:solidFill>
                  <a:schemeClr val="accent6">
                    <a:lumMod val="75000"/>
                  </a:schemeClr>
                </a:solidFill>
                <a:effectLst>
                  <a:outerShdw blurRad="38100" dist="38100" dir="2700000" algn="tl">
                    <a:srgbClr val="000000">
                      <a:alpha val="43137"/>
                    </a:srgbClr>
                  </a:outerShdw>
                </a:effectLst>
              </a:rPr>
              <a:t> “Funds” Sitting Anywhere and NO “Crowding Out</a:t>
            </a:r>
            <a:r>
              <a:rPr lang="en-US" sz="2800" dirty="0" smtClean="0">
                <a:solidFill>
                  <a:schemeClr val="accent6">
                    <a:lumMod val="75000"/>
                  </a:schemeClr>
                </a:solidFill>
                <a:effectLst>
                  <a:outerShdw blurRad="38100" dist="38100" dir="2700000" algn="tl">
                    <a:srgbClr val="000000">
                      <a:alpha val="43137"/>
                    </a:srgbClr>
                  </a:outerShdw>
                </a:effectLst>
              </a:rPr>
              <a:t>” (Applies to Gold Standard  Only)</a:t>
            </a: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Instead, Better to Consider “Net” Saving of Different Sectors of the Economy as It Relates to Financial and Macroeconomic Stability </a:t>
            </a: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6"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33400" y="1752600"/>
            <a:ext cx="8153400" cy="4724400"/>
            <a:chOff x="0" y="0"/>
            <a:chExt cx="5760" cy="3216"/>
          </a:xfrm>
        </p:grpSpPr>
        <p:sp>
          <p:nvSpPr>
            <p:cNvPr id="3" name="Oval 5"/>
            <p:cNvSpPr>
              <a:spLocks noChangeArrowheads="1"/>
            </p:cNvSpPr>
            <p:nvPr/>
          </p:nvSpPr>
          <p:spPr bwMode="auto">
            <a:xfrm>
              <a:off x="0" y="1536"/>
              <a:ext cx="1968" cy="1632"/>
            </a:xfrm>
            <a:prstGeom prst="ellipse">
              <a:avLst/>
            </a:prstGeom>
            <a:solidFill>
              <a:schemeClr val="accent1"/>
            </a:solidFill>
            <a:ln w="9525">
              <a:solidFill>
                <a:schemeClr val="tx1"/>
              </a:solidFill>
              <a:round/>
              <a:headEnd/>
              <a:tailEnd/>
            </a:ln>
          </p:spPr>
          <p:txBody>
            <a:bodyPr wrap="none" anchor="ctr"/>
            <a:lstStyle/>
            <a:p>
              <a:pPr algn="ctr" eaLnBrk="1" hangingPunct="1"/>
              <a:r>
                <a:rPr lang="en-US" b="1">
                  <a:latin typeface="Arial" pitchFamily="34" charset="0"/>
                </a:rPr>
                <a:t> PUBLIC SECTOR</a:t>
              </a:r>
            </a:p>
            <a:p>
              <a:pPr algn="ctr" eaLnBrk="1" hangingPunct="1"/>
              <a:endParaRPr lang="en-US" b="1">
                <a:latin typeface="Arial" pitchFamily="34" charset="0"/>
              </a:endParaRPr>
            </a:p>
            <a:p>
              <a:pPr algn="ctr" eaLnBrk="1" hangingPunct="1"/>
              <a:r>
                <a:rPr lang="en-US" b="1">
                  <a:latin typeface="Arial" pitchFamily="34" charset="0"/>
                </a:rPr>
                <a:t>(FEDERAL, STATE,</a:t>
              </a:r>
            </a:p>
            <a:p>
              <a:pPr algn="ctr" eaLnBrk="1" hangingPunct="1"/>
              <a:r>
                <a:rPr lang="en-US" b="1">
                  <a:latin typeface="Arial" pitchFamily="34" charset="0"/>
                </a:rPr>
                <a:t>LOCAL GOVERNMENT)</a:t>
              </a:r>
            </a:p>
          </p:txBody>
        </p:sp>
        <p:sp>
          <p:nvSpPr>
            <p:cNvPr id="4" name="Oval 6"/>
            <p:cNvSpPr>
              <a:spLocks noChangeArrowheads="1"/>
            </p:cNvSpPr>
            <p:nvPr/>
          </p:nvSpPr>
          <p:spPr bwMode="auto">
            <a:xfrm>
              <a:off x="1920" y="0"/>
              <a:ext cx="1968" cy="1632"/>
            </a:xfrm>
            <a:prstGeom prst="ellipse">
              <a:avLst/>
            </a:prstGeom>
            <a:solidFill>
              <a:schemeClr val="accent1"/>
            </a:solidFill>
            <a:ln w="9525">
              <a:solidFill>
                <a:schemeClr val="tx1"/>
              </a:solidFill>
              <a:round/>
              <a:headEnd/>
              <a:tailEnd/>
            </a:ln>
          </p:spPr>
          <p:txBody>
            <a:bodyPr wrap="none" anchor="ctr"/>
            <a:lstStyle/>
            <a:p>
              <a:pPr algn="ctr" eaLnBrk="1" hangingPunct="1"/>
              <a:r>
                <a:rPr lang="en-US" b="1" dirty="0">
                  <a:latin typeface="Arial" pitchFamily="34" charset="0"/>
                </a:rPr>
                <a:t>PRIVATE SECTOR</a:t>
              </a:r>
            </a:p>
            <a:p>
              <a:pPr algn="ctr" eaLnBrk="1" hangingPunct="1"/>
              <a:endParaRPr lang="en-US" b="1" dirty="0">
                <a:latin typeface="Arial" pitchFamily="34" charset="0"/>
              </a:endParaRPr>
            </a:p>
            <a:p>
              <a:pPr algn="ctr" eaLnBrk="1" hangingPunct="1"/>
              <a:r>
                <a:rPr lang="en-US" b="1" dirty="0">
                  <a:latin typeface="Arial" pitchFamily="34" charset="0"/>
                </a:rPr>
                <a:t>(HOUSEHOLDS AND</a:t>
              </a:r>
            </a:p>
            <a:p>
              <a:pPr algn="ctr" eaLnBrk="1" hangingPunct="1"/>
              <a:r>
                <a:rPr lang="en-US" b="1" dirty="0">
                  <a:latin typeface="Arial" pitchFamily="34" charset="0"/>
                </a:rPr>
                <a:t>BUSINESSES)</a:t>
              </a:r>
            </a:p>
          </p:txBody>
        </p:sp>
        <p:sp>
          <p:nvSpPr>
            <p:cNvPr id="5" name="Text Box 7"/>
            <p:cNvSpPr txBox="1">
              <a:spLocks noChangeArrowheads="1"/>
            </p:cNvSpPr>
            <p:nvPr/>
          </p:nvSpPr>
          <p:spPr bwMode="auto">
            <a:xfrm>
              <a:off x="3696" y="1440"/>
              <a:ext cx="356" cy="231"/>
            </a:xfrm>
            <a:prstGeom prst="rect">
              <a:avLst/>
            </a:prstGeom>
            <a:noFill/>
            <a:ln w="9525">
              <a:noFill/>
              <a:miter lim="800000"/>
              <a:headEnd/>
              <a:tailEnd/>
            </a:ln>
          </p:spPr>
          <p:txBody>
            <a:bodyPr wrap="none">
              <a:spAutoFit/>
            </a:bodyPr>
            <a:lstStyle/>
            <a:p>
              <a:pPr eaLnBrk="1" hangingPunct="1"/>
              <a:r>
                <a:rPr lang="en-US">
                  <a:latin typeface="Arial" pitchFamily="34" charset="0"/>
                </a:rPr>
                <a:t>$$$</a:t>
              </a:r>
            </a:p>
          </p:txBody>
        </p:sp>
        <p:sp>
          <p:nvSpPr>
            <p:cNvPr id="6" name="Text Box 8"/>
            <p:cNvSpPr txBox="1">
              <a:spLocks noChangeArrowheads="1"/>
            </p:cNvSpPr>
            <p:nvPr/>
          </p:nvSpPr>
          <p:spPr bwMode="auto">
            <a:xfrm>
              <a:off x="1728" y="1392"/>
              <a:ext cx="533" cy="251"/>
            </a:xfrm>
            <a:prstGeom prst="rect">
              <a:avLst/>
            </a:prstGeom>
            <a:noFill/>
            <a:ln w="9525">
              <a:noFill/>
              <a:miter lim="800000"/>
              <a:headEnd/>
              <a:tailEnd/>
            </a:ln>
          </p:spPr>
          <p:txBody>
            <a:bodyPr wrap="square">
              <a:spAutoFit/>
            </a:bodyPr>
            <a:lstStyle/>
            <a:p>
              <a:pPr eaLnBrk="1" hangingPunct="1"/>
              <a:r>
                <a:rPr lang="en-US" dirty="0">
                  <a:latin typeface="Arial" pitchFamily="34" charset="0"/>
                </a:rPr>
                <a:t>$$$</a:t>
              </a:r>
            </a:p>
          </p:txBody>
        </p:sp>
        <p:sp>
          <p:nvSpPr>
            <p:cNvPr id="7" name="Oval 9"/>
            <p:cNvSpPr>
              <a:spLocks noChangeArrowheads="1"/>
            </p:cNvSpPr>
            <p:nvPr/>
          </p:nvSpPr>
          <p:spPr bwMode="auto">
            <a:xfrm>
              <a:off x="3792" y="1584"/>
              <a:ext cx="1968" cy="1632"/>
            </a:xfrm>
            <a:prstGeom prst="ellipse">
              <a:avLst/>
            </a:prstGeom>
            <a:solidFill>
              <a:schemeClr val="accent1"/>
            </a:solidFill>
            <a:ln w="9525">
              <a:solidFill>
                <a:schemeClr val="tx1"/>
              </a:solidFill>
              <a:round/>
              <a:headEnd/>
              <a:tailEnd/>
            </a:ln>
          </p:spPr>
          <p:txBody>
            <a:bodyPr wrap="none" anchor="ctr"/>
            <a:lstStyle/>
            <a:p>
              <a:pPr algn="ctr" eaLnBrk="1" hangingPunct="1"/>
              <a:r>
                <a:rPr lang="en-US" b="1">
                  <a:latin typeface="Arial" pitchFamily="34" charset="0"/>
                </a:rPr>
                <a:t>FOREIGN SECTOR</a:t>
              </a:r>
            </a:p>
            <a:p>
              <a:pPr algn="ctr" eaLnBrk="1" hangingPunct="1"/>
              <a:endParaRPr lang="en-US" b="1">
                <a:latin typeface="Arial" pitchFamily="34" charset="0"/>
              </a:endParaRPr>
            </a:p>
            <a:p>
              <a:pPr algn="ctr" eaLnBrk="1" hangingPunct="1"/>
              <a:r>
                <a:rPr lang="en-US" b="1">
                  <a:latin typeface="Arial" pitchFamily="34" charset="0"/>
                </a:rPr>
                <a:t>(EXPORTS, IMPORTS)</a:t>
              </a:r>
            </a:p>
          </p:txBody>
        </p:sp>
        <p:sp>
          <p:nvSpPr>
            <p:cNvPr id="8" name="Line 10"/>
            <p:cNvSpPr>
              <a:spLocks noChangeShapeType="1"/>
            </p:cNvSpPr>
            <p:nvPr/>
          </p:nvSpPr>
          <p:spPr bwMode="auto">
            <a:xfrm flipV="1">
              <a:off x="1536" y="1200"/>
              <a:ext cx="384" cy="384"/>
            </a:xfrm>
            <a:prstGeom prst="line">
              <a:avLst/>
            </a:prstGeom>
            <a:noFill/>
            <a:ln w="25400">
              <a:solidFill>
                <a:schemeClr val="tx1"/>
              </a:solidFill>
              <a:round/>
              <a:headEnd/>
              <a:tailEnd type="triangle" w="med" len="med"/>
            </a:ln>
          </p:spPr>
          <p:txBody>
            <a:bodyPr/>
            <a:lstStyle/>
            <a:p>
              <a:endParaRPr lang="en-US"/>
            </a:p>
          </p:txBody>
        </p:sp>
        <p:sp>
          <p:nvSpPr>
            <p:cNvPr id="9" name="Line 11"/>
            <p:cNvSpPr>
              <a:spLocks noChangeShapeType="1"/>
            </p:cNvSpPr>
            <p:nvPr/>
          </p:nvSpPr>
          <p:spPr bwMode="auto">
            <a:xfrm flipH="1">
              <a:off x="1872" y="1488"/>
              <a:ext cx="336" cy="336"/>
            </a:xfrm>
            <a:prstGeom prst="line">
              <a:avLst/>
            </a:prstGeom>
            <a:noFill/>
            <a:ln w="25400">
              <a:solidFill>
                <a:schemeClr val="tx1"/>
              </a:solidFill>
              <a:round/>
              <a:headEnd/>
              <a:tailEnd type="triangle" w="med" len="med"/>
            </a:ln>
          </p:spPr>
          <p:txBody>
            <a:bodyPr/>
            <a:lstStyle/>
            <a:p>
              <a:endParaRPr lang="en-US"/>
            </a:p>
          </p:txBody>
        </p:sp>
        <p:sp>
          <p:nvSpPr>
            <p:cNvPr id="10" name="Line 12"/>
            <p:cNvSpPr>
              <a:spLocks noChangeShapeType="1"/>
            </p:cNvSpPr>
            <p:nvPr/>
          </p:nvSpPr>
          <p:spPr bwMode="auto">
            <a:xfrm>
              <a:off x="3504" y="1536"/>
              <a:ext cx="432" cy="336"/>
            </a:xfrm>
            <a:prstGeom prst="line">
              <a:avLst/>
            </a:prstGeom>
            <a:noFill/>
            <a:ln w="25400">
              <a:solidFill>
                <a:schemeClr val="tx1"/>
              </a:solidFill>
              <a:round/>
              <a:headEnd/>
              <a:tailEnd type="triangle" w="med" len="med"/>
            </a:ln>
          </p:spPr>
          <p:txBody>
            <a:bodyPr/>
            <a:lstStyle/>
            <a:p>
              <a:endParaRPr lang="en-US"/>
            </a:p>
          </p:txBody>
        </p:sp>
        <p:sp>
          <p:nvSpPr>
            <p:cNvPr id="11" name="Line 13"/>
            <p:cNvSpPr>
              <a:spLocks noChangeShapeType="1"/>
            </p:cNvSpPr>
            <p:nvPr/>
          </p:nvSpPr>
          <p:spPr bwMode="auto">
            <a:xfrm flipH="1" flipV="1">
              <a:off x="3792" y="1248"/>
              <a:ext cx="480" cy="384"/>
            </a:xfrm>
            <a:prstGeom prst="line">
              <a:avLst/>
            </a:prstGeom>
            <a:noFill/>
            <a:ln w="25400">
              <a:solidFill>
                <a:schemeClr val="tx1"/>
              </a:solidFill>
              <a:round/>
              <a:headEnd/>
              <a:tailEnd type="triangle" w="med" len="med"/>
            </a:ln>
          </p:spPr>
          <p:txBody>
            <a:bodyPr/>
            <a:lstStyle/>
            <a:p>
              <a:endParaRPr lang="en-US"/>
            </a:p>
          </p:txBody>
        </p:sp>
        <p:sp>
          <p:nvSpPr>
            <p:cNvPr id="12" name="Line 14"/>
            <p:cNvSpPr>
              <a:spLocks noChangeShapeType="1"/>
            </p:cNvSpPr>
            <p:nvPr/>
          </p:nvSpPr>
          <p:spPr bwMode="auto">
            <a:xfrm>
              <a:off x="2064" y="2352"/>
              <a:ext cx="1632" cy="0"/>
            </a:xfrm>
            <a:prstGeom prst="line">
              <a:avLst/>
            </a:prstGeom>
            <a:noFill/>
            <a:ln w="25400">
              <a:solidFill>
                <a:schemeClr val="tx1"/>
              </a:solidFill>
              <a:round/>
              <a:headEnd/>
              <a:tailEnd type="triangle" w="med" len="med"/>
            </a:ln>
          </p:spPr>
          <p:txBody>
            <a:bodyPr/>
            <a:lstStyle/>
            <a:p>
              <a:endParaRPr lang="en-US"/>
            </a:p>
          </p:txBody>
        </p:sp>
        <p:sp>
          <p:nvSpPr>
            <p:cNvPr id="13" name="Line 15"/>
            <p:cNvSpPr>
              <a:spLocks noChangeShapeType="1"/>
            </p:cNvSpPr>
            <p:nvPr/>
          </p:nvSpPr>
          <p:spPr bwMode="auto">
            <a:xfrm flipH="1">
              <a:off x="1968" y="2784"/>
              <a:ext cx="1728" cy="0"/>
            </a:xfrm>
            <a:prstGeom prst="line">
              <a:avLst/>
            </a:prstGeom>
            <a:noFill/>
            <a:ln w="25400">
              <a:solidFill>
                <a:schemeClr val="tx1"/>
              </a:solidFill>
              <a:round/>
              <a:headEnd/>
              <a:tailEnd type="triangle" w="med" len="med"/>
            </a:ln>
          </p:spPr>
          <p:txBody>
            <a:bodyPr/>
            <a:lstStyle/>
            <a:p>
              <a:endParaRPr lang="en-US"/>
            </a:p>
          </p:txBody>
        </p:sp>
        <p:sp>
          <p:nvSpPr>
            <p:cNvPr id="14" name="Text Box 16"/>
            <p:cNvSpPr txBox="1">
              <a:spLocks noChangeArrowheads="1"/>
            </p:cNvSpPr>
            <p:nvPr/>
          </p:nvSpPr>
          <p:spPr bwMode="auto">
            <a:xfrm>
              <a:off x="2688" y="2496"/>
              <a:ext cx="356" cy="231"/>
            </a:xfrm>
            <a:prstGeom prst="rect">
              <a:avLst/>
            </a:prstGeom>
            <a:noFill/>
            <a:ln w="9525">
              <a:noFill/>
              <a:miter lim="800000"/>
              <a:headEnd/>
              <a:tailEnd/>
            </a:ln>
          </p:spPr>
          <p:txBody>
            <a:bodyPr wrap="none">
              <a:spAutoFit/>
            </a:bodyPr>
            <a:lstStyle/>
            <a:p>
              <a:pPr eaLnBrk="1" hangingPunct="1"/>
              <a:r>
                <a:rPr lang="en-US">
                  <a:latin typeface="Arial" pitchFamily="34" charset="0"/>
                </a:rPr>
                <a:t>$$$</a:t>
              </a:r>
            </a:p>
          </p:txBody>
        </p:sp>
      </p:grpSp>
      <p:pic>
        <p:nvPicPr>
          <p:cNvPr id="15"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17"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609600" y="1500188"/>
          <a:ext cx="7796212" cy="5357812"/>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newbacktest"/>
          <p:cNvPicPr>
            <a:picLocks noChangeAspect="1" noChangeArrowheads="1"/>
          </p:cNvPicPr>
          <p:nvPr/>
        </p:nvPicPr>
        <p:blipFill>
          <a:blip r:embed="rId3"/>
          <a:srcRect/>
          <a:stretch>
            <a:fillRect/>
          </a:stretch>
        </p:blipFill>
        <p:spPr bwMode="auto">
          <a:xfrm>
            <a:off x="0" y="304800"/>
            <a:ext cx="9144000" cy="1066800"/>
          </a:xfrm>
          <a:prstGeom prst="rect">
            <a:avLst/>
          </a:prstGeom>
          <a:noFill/>
        </p:spPr>
      </p:pic>
      <p:sp>
        <p:nvSpPr>
          <p:cNvPr id="5"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50178" name="Picture 2"/>
          <p:cNvPicPr>
            <a:picLocks noChangeAspect="1" noChangeArrowheads="1"/>
          </p:cNvPicPr>
          <p:nvPr/>
        </p:nvPicPr>
        <p:blipFill>
          <a:blip r:embed="rId3"/>
          <a:srcRect/>
          <a:stretch>
            <a:fillRect/>
          </a:stretch>
        </p:blipFill>
        <p:spPr bwMode="auto">
          <a:xfrm>
            <a:off x="3124200" y="1524000"/>
            <a:ext cx="4673600" cy="1752600"/>
          </a:xfrm>
          <a:prstGeom prst="rect">
            <a:avLst/>
          </a:prstGeom>
          <a:noFill/>
          <a:ln w="9525">
            <a:noFill/>
            <a:miter lim="800000"/>
            <a:headEnd/>
            <a:tailEnd/>
          </a:ln>
          <a:effectLst/>
        </p:spPr>
      </p:pic>
      <p:pic>
        <p:nvPicPr>
          <p:cNvPr id="50179" name="Picture 3"/>
          <p:cNvPicPr>
            <a:picLocks noChangeAspect="1" noChangeArrowheads="1"/>
          </p:cNvPicPr>
          <p:nvPr/>
        </p:nvPicPr>
        <p:blipFill>
          <a:blip r:embed="rId4"/>
          <a:srcRect/>
          <a:stretch>
            <a:fillRect/>
          </a:stretch>
        </p:blipFill>
        <p:spPr bwMode="auto">
          <a:xfrm>
            <a:off x="228600" y="3505200"/>
            <a:ext cx="4013623" cy="3055638"/>
          </a:xfrm>
          <a:prstGeom prst="rect">
            <a:avLst/>
          </a:prstGeom>
          <a:noFill/>
          <a:ln w="9525">
            <a:noFill/>
            <a:miter lim="800000"/>
            <a:headEnd/>
            <a:tailEnd/>
          </a:ln>
          <a:effectLst/>
        </p:spPr>
      </p:pic>
      <p:pic>
        <p:nvPicPr>
          <p:cNvPr id="50180" name="Picture 4"/>
          <p:cNvPicPr>
            <a:picLocks noChangeAspect="1" noChangeArrowheads="1"/>
          </p:cNvPicPr>
          <p:nvPr/>
        </p:nvPicPr>
        <p:blipFill>
          <a:blip r:embed="rId5"/>
          <a:srcRect/>
          <a:stretch>
            <a:fillRect/>
          </a:stretch>
        </p:blipFill>
        <p:spPr bwMode="auto">
          <a:xfrm>
            <a:off x="4572000" y="3505200"/>
            <a:ext cx="4019550" cy="3076575"/>
          </a:xfrm>
          <a:prstGeom prst="rect">
            <a:avLst/>
          </a:prstGeom>
          <a:noFill/>
          <a:ln w="9525">
            <a:noFill/>
            <a:miter lim="800000"/>
            <a:headEnd/>
            <a:tailEnd/>
          </a:ln>
          <a:effectLst/>
        </p:spPr>
      </p:pic>
      <p:pic>
        <p:nvPicPr>
          <p:cNvPr id="50181" name="Picture 5"/>
          <p:cNvPicPr>
            <a:picLocks noChangeAspect="1" noChangeArrowheads="1"/>
          </p:cNvPicPr>
          <p:nvPr/>
        </p:nvPicPr>
        <p:blipFill>
          <a:blip r:embed="rId6"/>
          <a:srcRect/>
          <a:stretch>
            <a:fillRect/>
          </a:stretch>
        </p:blipFill>
        <p:spPr bwMode="auto">
          <a:xfrm>
            <a:off x="1143000" y="1676400"/>
            <a:ext cx="1600200" cy="1329896"/>
          </a:xfrm>
          <a:prstGeom prst="rect">
            <a:avLst/>
          </a:prstGeom>
          <a:noFill/>
          <a:ln w="9525">
            <a:noFill/>
            <a:miter lim="800000"/>
            <a:headEnd/>
            <a:tailEnd/>
          </a:ln>
          <a:effectLst/>
        </p:spPr>
      </p:pic>
      <p:sp>
        <p:nvSpPr>
          <p:cNvPr id="8"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4495800"/>
          </a:xfrm>
          <a:prstGeom prst="rect">
            <a:avLst/>
          </a:prstGeom>
        </p:spPr>
        <p:txBody>
          <a:bodyPr>
            <a:normAutofit/>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 </a:t>
            </a:r>
            <a:r>
              <a:rPr lang="en-US" sz="2800" dirty="0" smtClean="0">
                <a:solidFill>
                  <a:schemeClr val="accent6">
                    <a:lumMod val="75000"/>
                  </a:schemeClr>
                </a:solidFill>
                <a:effectLst>
                  <a:outerShdw blurRad="38100" dist="38100" dir="2700000" algn="tl">
                    <a:srgbClr val="000000">
                      <a:alpha val="43137"/>
                    </a:srgbClr>
                  </a:outerShdw>
                </a:effectLst>
              </a:rPr>
              <a:t>Implications for the Current NO Consensus</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Current Deficits Are Raising Net Saving in the Private Sector and Enabling </a:t>
            </a:r>
            <a:r>
              <a:rPr lang="en-US" sz="2800" dirty="0" smtClean="0">
                <a:effectLst>
                  <a:outerShdw blurRad="38100" dist="38100" dir="2700000" algn="tl">
                    <a:srgbClr val="000000">
                      <a:alpha val="43137"/>
                    </a:srgbClr>
                  </a:outerShdw>
                </a:effectLst>
              </a:rPr>
              <a:t>Deleveraging</a:t>
            </a: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dirty="0" smtClean="0">
              <a:solidFill>
                <a:schemeClr val="accent6">
                  <a:lumMod val="75000"/>
                </a:schemeClr>
              </a:solidFill>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No “Crowding Out” of Funds Available for Private Sector </a:t>
            </a:r>
            <a:r>
              <a:rPr lang="en-US" sz="2800" dirty="0" smtClean="0">
                <a:solidFill>
                  <a:schemeClr val="accent6">
                    <a:lumMod val="75000"/>
                  </a:schemeClr>
                </a:solidFill>
                <a:effectLst>
                  <a:outerShdw blurRad="38100" dist="38100" dir="2700000" algn="tl">
                    <a:srgbClr val="000000">
                      <a:alpha val="43137"/>
                    </a:srgbClr>
                  </a:outerShdw>
                </a:effectLst>
              </a:rPr>
              <a:t>Borrowing . . . Deficits Are </a:t>
            </a:r>
            <a:r>
              <a:rPr lang="en-US" sz="2800" i="1" dirty="0" smtClean="0">
                <a:solidFill>
                  <a:schemeClr val="accent6">
                    <a:lumMod val="75000"/>
                  </a:schemeClr>
                </a:solidFill>
                <a:effectLst>
                  <a:outerShdw blurRad="38100" dist="38100" dir="2700000" algn="tl">
                    <a:srgbClr val="000000">
                      <a:alpha val="43137"/>
                    </a:srgbClr>
                  </a:outerShdw>
                </a:effectLst>
              </a:rPr>
              <a:t>Creating</a:t>
            </a:r>
            <a:r>
              <a:rPr lang="en-US" sz="2800" dirty="0" smtClean="0">
                <a:solidFill>
                  <a:schemeClr val="accent6">
                    <a:lumMod val="75000"/>
                  </a:schemeClr>
                </a:solidFill>
                <a:effectLst>
                  <a:outerShdw blurRad="38100" dist="38100" dir="2700000" algn="tl">
                    <a:srgbClr val="000000">
                      <a:alpha val="43137"/>
                    </a:srgbClr>
                  </a:outerShdw>
                </a:effectLst>
              </a:rPr>
              <a:t> Net Saving</a:t>
            </a:r>
            <a:endParaRPr lang="en-US" sz="2800" dirty="0" smtClean="0">
              <a:solidFill>
                <a:schemeClr val="accent6">
                  <a:lumMod val="75000"/>
                </a:schemeClr>
              </a:solidFill>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16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A Larger Deficit Would Enable Still More Net Saving and Deleveraging!</a:t>
            </a: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2057400"/>
            <a:ext cx="8686800" cy="2667000"/>
          </a:xfrm>
          <a:prstGeom prst="rect">
            <a:avLst/>
          </a:prstGeom>
        </p:spPr>
        <p:txBody>
          <a:bodyPr>
            <a:normAutofit lnSpcReduction="10000"/>
          </a:bodyPr>
          <a:lstStyle/>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r>
              <a:rPr lang="en-US" sz="3200" dirty="0" smtClean="0">
                <a:effectLst>
                  <a:outerShdw blurRad="38100" dist="38100" dir="2700000" algn="tl">
                    <a:srgbClr val="000000">
                      <a:alpha val="43137"/>
                    </a:srgbClr>
                  </a:outerShdw>
                </a:effectLst>
              </a:rPr>
              <a:t>5.  Bond Sales by a Non-Convertible Currency-Issuing Government are for Interest-Rate Maintenance, NOT Financing</a:t>
            </a: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600" dirty="0" smtClean="0">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kumimoji="0" lang="en-US" sz="32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6"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6"/>
          <p:cNvSpPr txBox="1">
            <a:spLocks/>
          </p:cNvSpPr>
          <p:nvPr/>
        </p:nvSpPr>
        <p:spPr>
          <a:xfrm>
            <a:off x="533400" y="381000"/>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New Consensus and Fiscal Policy</a:t>
            </a:r>
            <a:endPar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7"/>
          <p:cNvSpPr txBox="1">
            <a:spLocks/>
          </p:cNvSpPr>
          <p:nvPr/>
        </p:nvSpPr>
        <p:spPr>
          <a:xfrm>
            <a:off x="304800" y="1600200"/>
            <a:ext cx="8534400" cy="44958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effectLst>
                  <a:outerShdw blurRad="38100" dist="38100" dir="2700000" algn="tl">
                    <a:srgbClr val="000000">
                      <a:alpha val="43137"/>
                    </a:srgbClr>
                  </a:outerShdw>
                </a:effectLst>
              </a:rPr>
              <a:t>Role of Fiscal Policy Decidedly Secondary</a:t>
            </a:r>
          </a:p>
          <a:p>
            <a:pPr marL="800100" lvl="1" indent="-342900">
              <a:spcBef>
                <a:spcPct val="20000"/>
              </a:spcBef>
              <a:buFont typeface="Arial" pitchFamily="34" charset="0"/>
              <a:buChar char="•"/>
            </a:pPr>
            <a:r>
              <a:rPr lang="en-US" sz="3200" dirty="0" smtClean="0">
                <a:solidFill>
                  <a:schemeClr val="accent6">
                    <a:lumMod val="75000"/>
                  </a:schemeClr>
                </a:solidFill>
                <a:effectLst>
                  <a:outerShdw blurRad="38100" dist="38100" dir="2700000" algn="tl">
                    <a:srgbClr val="000000">
                      <a:alpha val="43137"/>
                    </a:srgbClr>
                  </a:outerShdw>
                </a:effectLst>
              </a:rPr>
              <a:t>Monetary Policy Alone Considered to Be Sufficient</a:t>
            </a:r>
          </a:p>
          <a:p>
            <a:pPr marL="800100" lvl="1" indent="-342900">
              <a:spcBef>
                <a:spcPct val="20000"/>
              </a:spcBef>
              <a:buFont typeface="Arial" pitchFamily="34" charset="0"/>
              <a:buChar char="•"/>
            </a:pPr>
            <a:r>
              <a:rPr lang="en-US" sz="3200" noProof="0" dirty="0" smtClean="0">
                <a:effectLst>
                  <a:outerShdw blurRad="38100" dist="38100" dir="2700000" algn="tl">
                    <a:srgbClr val="000000">
                      <a:alpha val="43137"/>
                    </a:srgbClr>
                  </a:outerShdw>
                </a:effectLst>
              </a:rPr>
              <a:t>Keep Politics Out of Stabilization Policy as much as Possible</a:t>
            </a:r>
          </a:p>
          <a:p>
            <a:pPr marL="800100" lvl="1" indent="-342900">
              <a:spcBef>
                <a:spcPct val="20000"/>
              </a:spcBef>
              <a:buFont typeface="Arial" pitchFamily="34" charset="0"/>
              <a:buChar char="•"/>
            </a:pPr>
            <a:r>
              <a:rPr lang="en-US" sz="3200" noProof="0" dirty="0" smtClean="0">
                <a:solidFill>
                  <a:schemeClr val="accent6">
                    <a:lumMod val="75000"/>
                  </a:schemeClr>
                </a:solidFill>
                <a:effectLst>
                  <a:outerShdw blurRad="38100" dist="38100" dir="2700000" algn="tl">
                    <a:srgbClr val="000000">
                      <a:alpha val="43137"/>
                    </a:srgbClr>
                  </a:outerShdw>
                </a:effectLst>
              </a:rPr>
              <a:t>Belief that Deficits Raise Real Interest Rates, Reduce Saving, and thereby Reduce Capital Accumulation</a:t>
            </a:r>
          </a:p>
          <a:p>
            <a:pPr marL="342900" indent="-342900">
              <a:spcBef>
                <a:spcPct val="20000"/>
              </a:spcBef>
              <a:buFont typeface="Arial" pitchFamily="34" charset="0"/>
              <a:buChar char="•"/>
            </a:pPr>
            <a:endParaRPr lang="en-US" sz="3200" dirty="0" smtClean="0">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3810000"/>
          </a:xfrm>
          <a:prstGeom prst="rect">
            <a:avLst/>
          </a:prstGeom>
        </p:spPr>
        <p:txBody>
          <a:bodyPr>
            <a:noAutofit/>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Because </a:t>
            </a:r>
            <a:r>
              <a:rPr lang="en-US" sz="2800" dirty="0" smtClean="0">
                <a:effectLst>
                  <a:outerShdw blurRad="38100" dist="38100" dir="2700000" algn="tl">
                    <a:srgbClr val="000000">
                      <a:alpha val="43137"/>
                    </a:srgbClr>
                  </a:outerShdw>
                </a:effectLst>
              </a:rPr>
              <a:t>a </a:t>
            </a:r>
            <a:r>
              <a:rPr lang="en-US" sz="2800" dirty="0" smtClean="0">
                <a:effectLst>
                  <a:outerShdw blurRad="38100" dist="38100" dir="2700000" algn="tl">
                    <a:srgbClr val="000000">
                      <a:alpha val="43137"/>
                    </a:srgbClr>
                  </a:outerShdw>
                </a:effectLst>
              </a:rPr>
              <a:t>Deficit Is a Net Increase in </a:t>
            </a:r>
            <a:r>
              <a:rPr lang="en-US" sz="2800" dirty="0" smtClean="0">
                <a:effectLst>
                  <a:outerShdw blurRad="38100" dist="38100" dir="2700000" algn="tl">
                    <a:srgbClr val="000000">
                      <a:alpha val="43137"/>
                    </a:srgbClr>
                  </a:outerShdw>
                </a:effectLst>
              </a:rPr>
              <a:t>Reserves . . . </a:t>
            </a: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140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Absent</a:t>
            </a:r>
            <a:r>
              <a:rPr lang="en-US" sz="2800" dirty="0" smtClean="0">
                <a:solidFill>
                  <a:schemeClr val="accent6">
                    <a:lumMod val="75000"/>
                  </a:schemeClr>
                </a:solidFill>
                <a:effectLst>
                  <a:outerShdw blurRad="38100" dist="38100" dir="2700000" algn="tl">
                    <a:srgbClr val="000000">
                      <a:alpha val="43137"/>
                    </a:srgbClr>
                  </a:outerShdw>
                </a:effectLst>
              </a:rPr>
              <a:t> </a:t>
            </a:r>
            <a:r>
              <a:rPr lang="en-US" sz="2800" dirty="0" smtClean="0">
                <a:solidFill>
                  <a:schemeClr val="accent6">
                    <a:lumMod val="75000"/>
                  </a:schemeClr>
                </a:solidFill>
                <a:effectLst>
                  <a:outerShdw blurRad="38100" dist="38100" dir="2700000" algn="tl">
                    <a:srgbClr val="000000">
                      <a:alpha val="43137"/>
                    </a:srgbClr>
                  </a:outerShdw>
                </a:effectLst>
              </a:rPr>
              <a:t>Government Bond </a:t>
            </a:r>
            <a:r>
              <a:rPr lang="en-US" sz="2800" dirty="0" smtClean="0">
                <a:solidFill>
                  <a:schemeClr val="accent6">
                    <a:lumMod val="75000"/>
                  </a:schemeClr>
                </a:solidFill>
                <a:effectLst>
                  <a:outerShdw blurRad="38100" dist="38100" dir="2700000" algn="tl">
                    <a:srgbClr val="000000">
                      <a:alpha val="43137"/>
                    </a:srgbClr>
                  </a:outerShdw>
                </a:effectLst>
              </a:rPr>
              <a:t>Sales, </a:t>
            </a:r>
            <a:r>
              <a:rPr lang="en-US" sz="2800" dirty="0" smtClean="0">
                <a:solidFill>
                  <a:schemeClr val="accent6">
                    <a:lumMod val="75000"/>
                  </a:schemeClr>
                </a:solidFill>
                <a:effectLst>
                  <a:outerShdw blurRad="38100" dist="38100" dir="2700000" algn="tl">
                    <a:srgbClr val="000000">
                      <a:alpha val="43137"/>
                    </a:srgbClr>
                  </a:outerShdw>
                </a:effectLst>
              </a:rPr>
              <a:t>a </a:t>
            </a:r>
            <a:r>
              <a:rPr lang="en-US" sz="2800" dirty="0" smtClean="0">
                <a:solidFill>
                  <a:schemeClr val="accent6">
                    <a:lumMod val="75000"/>
                  </a:schemeClr>
                </a:solidFill>
                <a:effectLst>
                  <a:outerShdw blurRad="38100" dist="38100" dir="2700000" algn="tl">
                    <a:srgbClr val="000000">
                      <a:alpha val="43137"/>
                    </a:srgbClr>
                  </a:outerShdw>
                </a:effectLst>
              </a:rPr>
              <a:t>Deficit Reduces </a:t>
            </a:r>
            <a:r>
              <a:rPr lang="en-US" sz="2800" dirty="0" smtClean="0">
                <a:solidFill>
                  <a:schemeClr val="accent6">
                    <a:lumMod val="75000"/>
                  </a:schemeClr>
                </a:solidFill>
                <a:effectLst>
                  <a:outerShdw blurRad="38100" dist="38100" dir="2700000" algn="tl">
                    <a:srgbClr val="000000">
                      <a:alpha val="43137"/>
                    </a:srgbClr>
                  </a:outerShdw>
                </a:effectLst>
              </a:rPr>
              <a:t>the Overnight Rate Below the Central Bank’s Target</a:t>
            </a:r>
          </a:p>
          <a:p>
            <a:pPr marL="514350" indent="-514350">
              <a:spcBef>
                <a:spcPct val="20000"/>
              </a:spcBef>
              <a:buFont typeface="Arial" pitchFamily="34" charset="0"/>
              <a:buChar char="•"/>
              <a:defRPr/>
            </a:pPr>
            <a:endParaRPr lang="en-US" sz="14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Either </a:t>
            </a:r>
            <a:r>
              <a:rPr lang="en-US" sz="2800" dirty="0" smtClean="0">
                <a:effectLst>
                  <a:outerShdw blurRad="38100" dist="38100" dir="2700000" algn="tl">
                    <a:srgbClr val="000000">
                      <a:alpha val="43137"/>
                    </a:srgbClr>
                  </a:outerShdw>
                </a:effectLst>
              </a:rPr>
              <a:t>the Government or the Central Bank MUST Sell a Bond in Order to Achieve the Central Bank’s Interest Rate Target</a:t>
            </a:r>
          </a:p>
          <a:p>
            <a:pPr marL="514350" indent="-514350">
              <a:spcBef>
                <a:spcPct val="20000"/>
              </a:spcBef>
              <a:buFont typeface="Arial" pitchFamily="34" charset="0"/>
              <a:buChar char="•"/>
              <a:defRPr/>
            </a:pPr>
            <a:endParaRPr lang="en-US" sz="140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Bond </a:t>
            </a:r>
            <a:r>
              <a:rPr lang="en-US" sz="2800" dirty="0" smtClean="0">
                <a:solidFill>
                  <a:schemeClr val="accent6">
                    <a:lumMod val="75000"/>
                  </a:schemeClr>
                </a:solidFill>
                <a:effectLst>
                  <a:outerShdw blurRad="38100" dist="38100" dir="2700000" algn="tl">
                    <a:srgbClr val="000000">
                      <a:alpha val="43137"/>
                    </a:srgbClr>
                  </a:outerShdw>
                </a:effectLst>
              </a:rPr>
              <a:t>Sales Are NOT Financing Operations</a:t>
            </a:r>
          </a:p>
          <a:p>
            <a:pPr marL="514350" indent="-514350">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32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6"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4724400"/>
          </a:xfrm>
          <a:prstGeom prst="rect">
            <a:avLst/>
          </a:prstGeom>
        </p:spPr>
        <p:txBody>
          <a:bodyPr>
            <a:normAutofit fontScale="92500"/>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 </a:t>
            </a:r>
            <a:r>
              <a:rPr lang="en-US" sz="2800" dirty="0" smtClean="0">
                <a:solidFill>
                  <a:schemeClr val="accent6">
                    <a:lumMod val="75000"/>
                  </a:schemeClr>
                </a:solidFill>
                <a:effectLst>
                  <a:outerShdw blurRad="38100" dist="38100" dir="2700000" algn="tl">
                    <a:srgbClr val="000000">
                      <a:alpha val="43137"/>
                    </a:srgbClr>
                  </a:outerShdw>
                </a:effectLst>
              </a:rPr>
              <a:t>Implications for the Current NO Consensus</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Interest on Long-Term </a:t>
            </a:r>
            <a:r>
              <a:rPr lang="en-US" sz="2800" dirty="0" smtClean="0">
                <a:effectLst>
                  <a:outerShdw blurRad="38100" dist="38100" dir="2700000" algn="tl">
                    <a:srgbClr val="000000">
                      <a:alpha val="43137"/>
                    </a:srgbClr>
                  </a:outerShdw>
                </a:effectLst>
              </a:rPr>
              <a:t>Bonds</a:t>
            </a:r>
          </a:p>
          <a:p>
            <a:pPr marL="1428750" lvl="2"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Japan </a:t>
            </a:r>
            <a:r>
              <a:rPr lang="en-US" sz="2800" dirty="0" smtClean="0">
                <a:solidFill>
                  <a:schemeClr val="accent6">
                    <a:lumMod val="75000"/>
                  </a:schemeClr>
                </a:solidFill>
                <a:effectLst>
                  <a:outerShdw blurRad="38100" dist="38100" dir="2700000" algn="tl">
                    <a:srgbClr val="000000">
                      <a:alpha val="43137"/>
                    </a:srgbClr>
                  </a:outerShdw>
                </a:effectLst>
              </a:rPr>
              <a:t>&lt; 2% </a:t>
            </a:r>
            <a:endParaRPr lang="en-US" sz="2800" dirty="0" smtClean="0">
              <a:solidFill>
                <a:schemeClr val="accent6">
                  <a:lumMod val="75000"/>
                </a:schemeClr>
              </a:solidFill>
              <a:effectLst>
                <a:outerShdw blurRad="38100" dist="38100" dir="2700000" algn="tl">
                  <a:srgbClr val="000000">
                    <a:alpha val="43137"/>
                  </a:srgbClr>
                </a:outerShdw>
              </a:effectLst>
            </a:endParaRPr>
          </a:p>
          <a:p>
            <a:pPr marL="1428750" lvl="2"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US </a:t>
            </a:r>
            <a:r>
              <a:rPr lang="en-US" sz="2800" dirty="0" smtClean="0">
                <a:effectLst>
                  <a:outerShdw blurRad="38100" dist="38100" dir="2700000" algn="tl">
                    <a:srgbClr val="000000">
                      <a:alpha val="43137"/>
                    </a:srgbClr>
                  </a:outerShdw>
                </a:effectLst>
              </a:rPr>
              <a:t>at Historical Lows, </a:t>
            </a:r>
            <a:r>
              <a:rPr lang="en-US" sz="2800" dirty="0" smtClean="0">
                <a:effectLst>
                  <a:outerShdw blurRad="38100" dist="38100" dir="2700000" algn="tl">
                    <a:srgbClr val="000000">
                      <a:alpha val="43137"/>
                    </a:srgbClr>
                  </a:outerShdw>
                </a:effectLst>
              </a:rPr>
              <a:t>too (10 year &lt; 3%)</a:t>
            </a:r>
          </a:p>
          <a:p>
            <a:pPr marL="1428750" lvl="2"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So . . .  </a:t>
            </a:r>
            <a:r>
              <a:rPr lang="en-US" sz="2800" dirty="0" smtClean="0">
                <a:solidFill>
                  <a:schemeClr val="accent6">
                    <a:lumMod val="75000"/>
                  </a:schemeClr>
                </a:solidFill>
                <a:effectLst>
                  <a:outerShdw blurRad="38100" dist="38100" dir="2700000" algn="tl">
                    <a:srgbClr val="000000">
                      <a:alpha val="43137"/>
                    </a:srgbClr>
                  </a:outerShdw>
                </a:effectLst>
              </a:rPr>
              <a:t>Again</a:t>
            </a:r>
            <a:r>
              <a:rPr lang="en-US" sz="2800" dirty="0" smtClean="0">
                <a:solidFill>
                  <a:schemeClr val="accent6">
                    <a:lumMod val="75000"/>
                  </a:schemeClr>
                </a:solidFill>
                <a:effectLst>
                  <a:outerShdw blurRad="38100" dist="38100" dir="2700000" algn="tl">
                    <a:srgbClr val="000000">
                      <a:alpha val="43137"/>
                    </a:srgbClr>
                  </a:outerShdw>
                </a:effectLst>
              </a:rPr>
              <a:t>, NO Crowding Out, and NO Interest Payments Growing Without Bound</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Charles </a:t>
            </a:r>
            <a:r>
              <a:rPr lang="en-US" sz="2800" dirty="0" err="1" smtClean="0">
                <a:effectLst>
                  <a:outerShdw blurRad="38100" dist="38100" dir="2700000" algn="tl">
                    <a:srgbClr val="000000">
                      <a:alpha val="43137"/>
                    </a:srgbClr>
                  </a:outerShdw>
                </a:effectLst>
              </a:rPr>
              <a:t>Goodhart</a:t>
            </a:r>
            <a:r>
              <a:rPr lang="en-US" sz="2800" dirty="0" smtClean="0">
                <a:effectLst>
                  <a:outerShdw blurRad="38100" dist="38100" dir="2700000" algn="tl">
                    <a:srgbClr val="000000">
                      <a:alpha val="43137"/>
                    </a:srgbClr>
                  </a:outerShdw>
                </a:effectLst>
              </a:rPr>
              <a:t> Recently Proposed UK Treasury Sell NO Bonds at All.  </a:t>
            </a:r>
            <a:r>
              <a:rPr lang="en-US" sz="2800" dirty="0" err="1" smtClean="0">
                <a:effectLst>
                  <a:outerShdw blurRad="38100" dist="38100" dir="2700000" algn="tl">
                    <a:srgbClr val="000000">
                      <a:alpha val="43137"/>
                    </a:srgbClr>
                  </a:outerShdw>
                </a:effectLst>
              </a:rPr>
              <a:t>Mosler</a:t>
            </a:r>
            <a:r>
              <a:rPr lang="en-US" sz="2800" dirty="0" smtClean="0">
                <a:effectLst>
                  <a:outerShdw blurRad="38100" dist="38100" dir="2700000" algn="tl">
                    <a:srgbClr val="000000">
                      <a:alpha val="43137"/>
                    </a:srgbClr>
                  </a:outerShdw>
                </a:effectLst>
              </a:rPr>
              <a:t> Has Long Proposed this for US</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Fed </a:t>
            </a:r>
            <a:r>
              <a:rPr lang="en-US" sz="2800" dirty="0" smtClean="0">
                <a:solidFill>
                  <a:schemeClr val="accent6">
                    <a:lumMod val="75000"/>
                  </a:schemeClr>
                </a:solidFill>
                <a:effectLst>
                  <a:outerShdw blurRad="38100" dist="38100" dir="2700000" algn="tl">
                    <a:srgbClr val="000000">
                      <a:alpha val="43137"/>
                    </a:srgbClr>
                  </a:outerShdw>
                </a:effectLst>
              </a:rPr>
              <a:t> </a:t>
            </a:r>
            <a:r>
              <a:rPr lang="en-US" sz="2800" dirty="0" smtClean="0">
                <a:solidFill>
                  <a:schemeClr val="accent6">
                    <a:lumMod val="75000"/>
                  </a:schemeClr>
                </a:solidFill>
                <a:effectLst>
                  <a:outerShdw blurRad="38100" dist="38100" dir="2700000" algn="tl">
                    <a:srgbClr val="000000">
                      <a:alpha val="43137"/>
                    </a:srgbClr>
                  </a:outerShdw>
                </a:effectLst>
              </a:rPr>
              <a:t>May Issue</a:t>
            </a:r>
            <a:r>
              <a:rPr lang="en-US" sz="2800" dirty="0" smtClean="0">
                <a:solidFill>
                  <a:schemeClr val="accent6">
                    <a:lumMod val="75000"/>
                  </a:schemeClr>
                </a:solidFill>
                <a:effectLst>
                  <a:outerShdw blurRad="38100" dist="38100" dir="2700000" algn="tl">
                    <a:srgbClr val="000000">
                      <a:alpha val="43137"/>
                    </a:srgbClr>
                  </a:outerShdw>
                </a:effectLst>
              </a:rPr>
              <a:t> Bonds </a:t>
            </a:r>
            <a:r>
              <a:rPr lang="en-US" sz="2800" dirty="0" smtClean="0">
                <a:solidFill>
                  <a:schemeClr val="accent6">
                    <a:lumMod val="75000"/>
                  </a:schemeClr>
                </a:solidFill>
                <a:effectLst>
                  <a:outerShdw blurRad="38100" dist="38100" dir="2700000" algn="tl">
                    <a:srgbClr val="000000">
                      <a:alpha val="43137"/>
                    </a:srgbClr>
                  </a:outerShdw>
                </a:effectLst>
              </a:rPr>
              <a:t>to Drain Reserves and Support A Higher Interest Rate Target Once Crisis Is Over</a:t>
            </a: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4"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6" name="Content Placeholder 4"/>
          <p:cNvSpPr txBox="1">
            <a:spLocks/>
          </p:cNvSpPr>
          <p:nvPr/>
        </p:nvSpPr>
        <p:spPr>
          <a:xfrm>
            <a:off x="228600" y="1600200"/>
            <a:ext cx="8686800" cy="4724400"/>
          </a:xfrm>
          <a:prstGeom prst="rect">
            <a:avLst/>
          </a:prstGeom>
        </p:spPr>
        <p:txBody>
          <a:bodyPr>
            <a:normAutofit/>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 </a:t>
            </a:r>
            <a:r>
              <a:rPr lang="en-US" sz="2800" dirty="0" smtClean="0">
                <a:solidFill>
                  <a:schemeClr val="accent6">
                    <a:lumMod val="75000"/>
                  </a:schemeClr>
                </a:solidFill>
                <a:effectLst>
                  <a:outerShdw blurRad="38100" dist="38100" dir="2700000" algn="tl">
                    <a:srgbClr val="000000">
                      <a:alpha val="43137"/>
                    </a:srgbClr>
                  </a:outerShdw>
                </a:effectLst>
              </a:rPr>
              <a:t>Implications for the Current NO Consensus</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In Short, “Dangers” of Deficits Are Only Relevant Under Gold-Standard, Currency Unions, or Fixed Exchange Rates</a:t>
            </a: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Only Applicable Danger of Deficits is Inflation in the Case of Capacity Constraints, which Is Not A Current Concern</a:t>
            </a:r>
          </a:p>
          <a:p>
            <a:pPr marL="971550" lvl="1" indent="-514350">
              <a:spcBef>
                <a:spcPct val="20000"/>
              </a:spcBef>
              <a:buFont typeface="Arial" pitchFamily="34" charset="0"/>
              <a:buChar char="•"/>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3" name="Picture 2"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4" name="Content Placeholder 4"/>
          <p:cNvSpPr txBox="1">
            <a:spLocks/>
          </p:cNvSpPr>
          <p:nvPr/>
        </p:nvSpPr>
        <p:spPr>
          <a:xfrm>
            <a:off x="228600" y="2057400"/>
            <a:ext cx="8686800" cy="2667000"/>
          </a:xfrm>
          <a:prstGeom prst="rect">
            <a:avLst/>
          </a:prstGeom>
        </p:spPr>
        <p:txBody>
          <a:bodyPr>
            <a:normAutofit fontScale="92500" lnSpcReduction="20000"/>
          </a:bodyPr>
          <a:lstStyle/>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buAutoNum type="arabicPeriod" startAt="6"/>
              <a:defRPr/>
            </a:pPr>
            <a:r>
              <a:rPr lang="en-US" sz="3200" dirty="0" smtClean="0">
                <a:effectLst>
                  <a:outerShdw blurRad="38100" dist="38100" dir="2700000" algn="tl">
                    <a:srgbClr val="000000">
                      <a:alpha val="43137"/>
                    </a:srgbClr>
                  </a:outerShdw>
                </a:effectLst>
              </a:rPr>
              <a:t>The Legacy of Hyman </a:t>
            </a:r>
            <a:r>
              <a:rPr lang="en-US" sz="3200" dirty="0" err="1" smtClean="0">
                <a:effectLst>
                  <a:outerShdw blurRad="38100" dist="38100" dir="2700000" algn="tl">
                    <a:srgbClr val="000000">
                      <a:alpha val="43137"/>
                    </a:srgbClr>
                  </a:outerShdw>
                </a:effectLst>
              </a:rPr>
              <a:t>Minsky</a:t>
            </a:r>
            <a:r>
              <a:rPr lang="en-US" sz="3200" dirty="0" smtClean="0">
                <a:effectLst>
                  <a:outerShdw blurRad="38100" dist="38100" dir="2700000" algn="tl">
                    <a:srgbClr val="000000">
                      <a:alpha val="43137"/>
                    </a:srgbClr>
                  </a:outerShdw>
                </a:effectLst>
              </a:rPr>
              <a:t>:  </a:t>
            </a:r>
          </a:p>
          <a:p>
            <a:pPr marL="514350" indent="-514350" algn="ctr">
              <a:spcBef>
                <a:spcPct val="20000"/>
              </a:spcBef>
              <a:defRPr/>
            </a:pPr>
            <a:r>
              <a:rPr lang="en-US" sz="3200" dirty="0" smtClean="0">
                <a:effectLst>
                  <a:outerShdw blurRad="38100" dist="38100" dir="2700000" algn="tl">
                    <a:srgbClr val="000000">
                      <a:alpha val="43137"/>
                    </a:srgbClr>
                  </a:outerShdw>
                </a:effectLst>
              </a:rPr>
              <a:t>The Banking/Financial System Should Support Economic Expansion and Not Contribute to Systemic Risk</a:t>
            </a: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600" dirty="0" smtClean="0">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kumimoji="0" lang="en-US" sz="32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5"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3" name="Picture 2"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4" name="Content Placeholder 4"/>
          <p:cNvSpPr txBox="1">
            <a:spLocks/>
          </p:cNvSpPr>
          <p:nvPr/>
        </p:nvSpPr>
        <p:spPr>
          <a:xfrm>
            <a:off x="228600" y="1600200"/>
            <a:ext cx="8686800" cy="4495800"/>
          </a:xfrm>
          <a:prstGeom prst="rect">
            <a:avLst/>
          </a:prstGeom>
        </p:spPr>
        <p:txBody>
          <a:bodyPr>
            <a:normAutofit fontScale="92500" lnSpcReduction="10000"/>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Bank Liabilities:</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Because Bank Liabilities Are Government Insured, Don’t Impose “Market Discipline” there</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Lend to Banks in Unlimited Quantities at Stated Policy Rates . . . (This Is NOT Bubble-Inducing)</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Interbank Markets Are Unnecessary</a:t>
            </a:r>
          </a:p>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Bank Assets:</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Banks </a:t>
            </a:r>
            <a:r>
              <a:rPr lang="en-US" sz="2800" dirty="0" smtClean="0">
                <a:solidFill>
                  <a:schemeClr val="accent6">
                    <a:lumMod val="75000"/>
                  </a:schemeClr>
                </a:solidFill>
                <a:effectLst>
                  <a:outerShdw blurRad="38100" dist="38100" dir="2700000" algn="tl">
                    <a:srgbClr val="000000">
                      <a:alpha val="43137"/>
                    </a:srgbClr>
                  </a:outerShdw>
                </a:effectLst>
              </a:rPr>
              <a:t>Should Lend </a:t>
            </a:r>
            <a:r>
              <a:rPr lang="en-US" sz="2800" dirty="0" smtClean="0">
                <a:solidFill>
                  <a:schemeClr val="accent6">
                    <a:lumMod val="75000"/>
                  </a:schemeClr>
                </a:solidFill>
                <a:effectLst>
                  <a:outerShdw blurRad="38100" dist="38100" dir="2700000" algn="tl">
                    <a:srgbClr val="000000">
                      <a:alpha val="43137"/>
                    </a:srgbClr>
                  </a:outerShdw>
                </a:effectLst>
              </a:rPr>
              <a:t>on Credit Analysis</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Originate and </a:t>
            </a:r>
            <a:r>
              <a:rPr lang="en-US" sz="2800" dirty="0" smtClean="0">
                <a:effectLst>
                  <a:outerShdw blurRad="38100" dist="38100" dir="2700000" algn="tl">
                    <a:srgbClr val="000000">
                      <a:alpha val="43137"/>
                    </a:srgbClr>
                  </a:outerShdw>
                </a:effectLst>
              </a:rPr>
              <a:t>Hold (instead of Distribute)</a:t>
            </a: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Banks Mark-to-Regulator-Approved Credit Model</a:t>
            </a:r>
          </a:p>
          <a:p>
            <a:pPr marL="971550" lvl="1" indent="-514350">
              <a:spcBef>
                <a:spcPct val="20000"/>
              </a:spcBef>
              <a:buFont typeface="Arial" pitchFamily="34" charset="0"/>
              <a:buChar char="•"/>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5"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3" name="Picture 2"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4" name="Content Placeholder 4"/>
          <p:cNvSpPr txBox="1">
            <a:spLocks/>
          </p:cNvSpPr>
          <p:nvPr/>
        </p:nvSpPr>
        <p:spPr>
          <a:xfrm>
            <a:off x="228600" y="1600200"/>
            <a:ext cx="8686800" cy="4495800"/>
          </a:xfrm>
          <a:prstGeom prst="rect">
            <a:avLst/>
          </a:prstGeom>
        </p:spPr>
        <p:txBody>
          <a:bodyPr>
            <a:normAutofit/>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 Regulation of the Financial System</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Systemic Risk Regulation Based on Size and Timing of Cash Flows  (NOT Expected Capital Gains!)</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2 Big to Fail = 2 Big to Exist</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Basel Approach Criticized for Being Insufficient for Systemic Stability, </a:t>
            </a:r>
            <a:r>
              <a:rPr lang="en-US" sz="2800" dirty="0" smtClean="0">
                <a:solidFill>
                  <a:schemeClr val="accent6">
                    <a:lumMod val="75000"/>
                  </a:schemeClr>
                </a:solidFill>
                <a:effectLst>
                  <a:outerShdw blurRad="38100" dist="38100" dir="2700000" algn="tl">
                    <a:srgbClr val="000000">
                      <a:alpha val="43137"/>
                    </a:srgbClr>
                  </a:outerShdw>
                </a:effectLst>
              </a:rPr>
              <a:t>even</a:t>
            </a:r>
            <a:r>
              <a:rPr lang="en-US" sz="2800" dirty="0" smtClean="0">
                <a:solidFill>
                  <a:schemeClr val="accent6">
                    <a:lumMod val="75000"/>
                  </a:schemeClr>
                </a:solidFill>
                <a:effectLst>
                  <a:outerShdw blurRad="38100" dist="38100" dir="2700000" algn="tl">
                    <a:srgbClr val="000000">
                      <a:alpha val="43137"/>
                    </a:srgbClr>
                  </a:outerShdw>
                </a:effectLst>
              </a:rPr>
              <a:t> </a:t>
            </a:r>
            <a:r>
              <a:rPr lang="en-US" sz="2800" dirty="0" smtClean="0">
                <a:solidFill>
                  <a:schemeClr val="accent6">
                    <a:lumMod val="75000"/>
                  </a:schemeClr>
                </a:solidFill>
                <a:effectLst>
                  <a:outerShdw blurRad="38100" dist="38100" dir="2700000" algn="tl">
                    <a:srgbClr val="000000">
                      <a:alpha val="43137"/>
                    </a:srgbClr>
                  </a:outerShdw>
                </a:effectLst>
              </a:rPr>
              <a:t>Counterproductive </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Overarching Approach Recognizing </a:t>
            </a:r>
            <a:r>
              <a:rPr lang="en-US" sz="2800" dirty="0" err="1" smtClean="0">
                <a:effectLst>
                  <a:outerShdw blurRad="38100" dist="38100" dir="2700000" algn="tl">
                    <a:srgbClr val="000000">
                      <a:alpha val="43137"/>
                    </a:srgbClr>
                  </a:outerShdw>
                </a:effectLst>
              </a:rPr>
              <a:t>Procyclical</a:t>
            </a:r>
            <a:r>
              <a:rPr lang="en-US" sz="2800" dirty="0" smtClean="0">
                <a:effectLst>
                  <a:outerShdw blurRad="38100" dist="38100" dir="2700000" algn="tl">
                    <a:srgbClr val="000000">
                      <a:alpha val="43137"/>
                    </a:srgbClr>
                  </a:outerShdw>
                </a:effectLst>
              </a:rPr>
              <a:t> Nature of the Banking and Financial System (Asset Values, Leverage)</a:t>
            </a:r>
          </a:p>
          <a:p>
            <a:pPr marL="971550" lvl="1" indent="-514350">
              <a:spcBef>
                <a:spcPct val="20000"/>
              </a:spcBef>
              <a:buFont typeface="Arial" pitchFamily="34" charset="0"/>
              <a:buChar char="•"/>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5"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4" name="Picture 3"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5" name="Content Placeholder 4"/>
          <p:cNvSpPr txBox="1">
            <a:spLocks/>
          </p:cNvSpPr>
          <p:nvPr/>
        </p:nvSpPr>
        <p:spPr>
          <a:xfrm>
            <a:off x="228600" y="1600200"/>
            <a:ext cx="8686800" cy="4495800"/>
          </a:xfrm>
          <a:prstGeom prst="rect">
            <a:avLst/>
          </a:prstGeom>
        </p:spPr>
        <p:txBody>
          <a:bodyPr>
            <a:normAutofit lnSpcReduction="10000"/>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 </a:t>
            </a:r>
            <a:r>
              <a:rPr lang="en-US" sz="2800" dirty="0" smtClean="0">
                <a:solidFill>
                  <a:schemeClr val="accent6">
                    <a:lumMod val="75000"/>
                  </a:schemeClr>
                </a:solidFill>
                <a:effectLst>
                  <a:outerShdw blurRad="38100" dist="38100" dir="2700000" algn="tl">
                    <a:srgbClr val="000000">
                      <a:alpha val="43137"/>
                    </a:srgbClr>
                  </a:outerShdw>
                </a:effectLst>
              </a:rPr>
              <a:t>Implications for the Current NO Consensus</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Fed Slow to Lend to Banks in Unlimited Quantities at Announced Rates, which Worsened Spreads and Counterparty Risks</a:t>
            </a:r>
          </a:p>
          <a:p>
            <a:pPr marL="971550" lvl="1" indent="-514350">
              <a:spcBef>
                <a:spcPct val="20000"/>
              </a:spcBef>
              <a:buFont typeface="Arial" pitchFamily="34" charset="0"/>
              <a:buChar char="•"/>
              <a:defRPr/>
            </a:pPr>
            <a:r>
              <a:rPr lang="en-US" sz="2800" dirty="0" err="1" smtClean="0">
                <a:solidFill>
                  <a:schemeClr val="accent6">
                    <a:lumMod val="75000"/>
                  </a:schemeClr>
                </a:solidFill>
                <a:effectLst>
                  <a:outerShdw blurRad="38100" dist="38100" dir="2700000" algn="tl">
                    <a:srgbClr val="000000">
                      <a:alpha val="43137"/>
                    </a:srgbClr>
                  </a:outerShdw>
                </a:effectLst>
              </a:rPr>
              <a:t>Mosler</a:t>
            </a:r>
            <a:r>
              <a:rPr lang="en-US" sz="2800" dirty="0" smtClean="0">
                <a:solidFill>
                  <a:schemeClr val="accent6">
                    <a:lumMod val="75000"/>
                  </a:schemeClr>
                </a:solidFill>
                <a:effectLst>
                  <a:outerShdw blurRad="38100" dist="38100" dir="2700000" algn="tl">
                    <a:srgbClr val="000000">
                      <a:alpha val="43137"/>
                    </a:srgbClr>
                  </a:outerShdw>
                </a:effectLst>
              </a:rPr>
              <a:t> Proposal to Replace </a:t>
            </a:r>
            <a:r>
              <a:rPr lang="en-US" sz="2800" dirty="0" err="1" smtClean="0">
                <a:solidFill>
                  <a:schemeClr val="accent6">
                    <a:lumMod val="75000"/>
                  </a:schemeClr>
                </a:solidFill>
                <a:effectLst>
                  <a:outerShdw blurRad="38100" dist="38100" dir="2700000" algn="tl">
                    <a:srgbClr val="000000">
                      <a:alpha val="43137"/>
                    </a:srgbClr>
                  </a:outerShdw>
                </a:effectLst>
              </a:rPr>
              <a:t>Geithner</a:t>
            </a:r>
            <a:r>
              <a:rPr lang="en-US" sz="2800" dirty="0" smtClean="0">
                <a:solidFill>
                  <a:schemeClr val="accent6">
                    <a:lumMod val="75000"/>
                  </a:schemeClr>
                </a:solidFill>
                <a:effectLst>
                  <a:outerShdw blurRad="38100" dist="38100" dir="2700000" algn="tl">
                    <a:srgbClr val="000000">
                      <a:alpha val="43137"/>
                    </a:srgbClr>
                  </a:outerShdw>
                </a:effectLst>
              </a:rPr>
              <a:t> Plan</a:t>
            </a:r>
          </a:p>
          <a:p>
            <a:pPr marL="1428750" lvl="2"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Banks Purchase FDIC Credit Default Insurance for “Toxic” Assets at Fixed Price Voluntarily </a:t>
            </a:r>
          </a:p>
          <a:p>
            <a:pPr marL="1428750" lvl="2" indent="-514350">
              <a:spcBef>
                <a:spcPct val="20000"/>
              </a:spcBef>
              <a:buFont typeface="Arial" pitchFamily="34" charset="0"/>
              <a:buChar char="•"/>
              <a:defRPr/>
            </a:pPr>
            <a:r>
              <a:rPr lang="en-US" sz="2800" dirty="0" err="1" smtClean="0">
                <a:effectLst>
                  <a:outerShdw blurRad="38100" dist="38100" dir="2700000" algn="tl">
                    <a:srgbClr val="000000">
                      <a:alpha val="43137"/>
                    </a:srgbClr>
                  </a:outerShdw>
                </a:effectLst>
              </a:rPr>
              <a:t>Goodhart</a:t>
            </a:r>
            <a:r>
              <a:rPr lang="en-US" sz="2800" dirty="0" smtClean="0">
                <a:effectLst>
                  <a:outerShdw blurRad="38100" dist="38100" dir="2700000" algn="tl">
                    <a:srgbClr val="000000">
                      <a:alpha val="43137"/>
                    </a:srgbClr>
                  </a:outerShdw>
                </a:effectLst>
              </a:rPr>
              <a:t> Notes this Is Similar to UK Plan</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As Mentioned, Current Move Toward Systemic Regulation; Many Are (Re)Reading </a:t>
            </a:r>
            <a:r>
              <a:rPr lang="en-US" sz="2800" dirty="0" err="1" smtClean="0">
                <a:solidFill>
                  <a:schemeClr val="accent6">
                    <a:lumMod val="75000"/>
                  </a:schemeClr>
                </a:solidFill>
                <a:effectLst>
                  <a:outerShdw blurRad="38100" dist="38100" dir="2700000" algn="tl">
                    <a:srgbClr val="000000">
                      <a:alpha val="43137"/>
                    </a:srgbClr>
                  </a:outerShdw>
                </a:effectLst>
              </a:rPr>
              <a:t>Minsky</a:t>
            </a:r>
            <a:endParaRPr lang="en-US" sz="2800" dirty="0" smtClean="0">
              <a:solidFill>
                <a:schemeClr val="accent6">
                  <a:lumMod val="75000"/>
                </a:schemeClr>
              </a:solidFill>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3" name="Picture 2"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4" name="Content Placeholder 4"/>
          <p:cNvSpPr txBox="1">
            <a:spLocks/>
          </p:cNvSpPr>
          <p:nvPr/>
        </p:nvSpPr>
        <p:spPr>
          <a:xfrm>
            <a:off x="228600" y="2057400"/>
            <a:ext cx="8686800" cy="2667000"/>
          </a:xfrm>
          <a:prstGeom prst="rect">
            <a:avLst/>
          </a:prstGeom>
        </p:spPr>
        <p:txBody>
          <a:bodyPr>
            <a:normAutofit fontScale="92500" lnSpcReduction="20000"/>
          </a:bodyPr>
          <a:lstStyle/>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endParaRPr lang="en-US" sz="3200" dirty="0" smtClean="0">
              <a:effectLst>
                <a:outerShdw blurRad="38100" dist="38100" dir="2700000" algn="tl">
                  <a:srgbClr val="000000">
                    <a:alpha val="43137"/>
                  </a:srgbClr>
                </a:outerShdw>
              </a:effectLst>
            </a:endParaRPr>
          </a:p>
          <a:p>
            <a:pPr marL="514350" indent="-514350" algn="ctr">
              <a:spcBef>
                <a:spcPct val="20000"/>
              </a:spcBef>
              <a:defRPr/>
            </a:pPr>
            <a:r>
              <a:rPr lang="en-US" sz="3200" dirty="0" smtClean="0">
                <a:effectLst>
                  <a:outerShdw blurRad="38100" dist="38100" dir="2700000" algn="tl">
                    <a:srgbClr val="000000">
                      <a:alpha val="43137"/>
                    </a:srgbClr>
                  </a:outerShdw>
                </a:effectLst>
              </a:rPr>
              <a:t>7.  The Legacy of John Maynard Keynes:   </a:t>
            </a:r>
          </a:p>
          <a:p>
            <a:pPr marL="514350" indent="-514350" algn="ctr">
              <a:spcBef>
                <a:spcPct val="20000"/>
              </a:spcBef>
              <a:defRPr/>
            </a:pPr>
            <a:r>
              <a:rPr lang="en-US" sz="3200" dirty="0" smtClean="0">
                <a:effectLst>
                  <a:outerShdw blurRad="38100" dist="38100" dir="2700000" algn="tl">
                    <a:srgbClr val="000000">
                      <a:alpha val="43137"/>
                    </a:srgbClr>
                  </a:outerShdw>
                </a:effectLst>
              </a:rPr>
              <a:t>Active, Discretionary Fiscal Policy Is </a:t>
            </a:r>
            <a:r>
              <a:rPr lang="en-US" sz="3200" dirty="0" smtClean="0">
                <a:effectLst>
                  <a:outerShdw blurRad="38100" dist="38100" dir="2700000" algn="tl">
                    <a:srgbClr val="000000">
                      <a:alpha val="43137"/>
                    </a:srgbClr>
                  </a:outerShdw>
                </a:effectLst>
              </a:rPr>
              <a:t>Appropriate and Necessary </a:t>
            </a:r>
            <a:r>
              <a:rPr lang="en-US" sz="3200" dirty="0" smtClean="0">
                <a:effectLst>
                  <a:outerShdw blurRad="38100" dist="38100" dir="2700000" algn="tl">
                    <a:srgbClr val="000000">
                      <a:alpha val="43137"/>
                    </a:srgbClr>
                  </a:outerShdw>
                </a:effectLst>
              </a:rPr>
              <a:t>Given the </a:t>
            </a:r>
            <a:r>
              <a:rPr lang="en-US" sz="3200" dirty="0" err="1" smtClean="0">
                <a:effectLst>
                  <a:outerShdw blurRad="38100" dist="38100" dir="2700000" algn="tl">
                    <a:srgbClr val="000000">
                      <a:alpha val="43137"/>
                    </a:srgbClr>
                  </a:outerShdw>
                </a:effectLst>
              </a:rPr>
              <a:t>Procyclical</a:t>
            </a:r>
            <a:r>
              <a:rPr lang="en-US" sz="3200" dirty="0" smtClean="0">
                <a:effectLst>
                  <a:outerShdw blurRad="38100" dist="38100" dir="2700000" algn="tl">
                    <a:srgbClr val="000000">
                      <a:alpha val="43137"/>
                    </a:srgbClr>
                  </a:outerShdw>
                </a:effectLst>
              </a:rPr>
              <a:t> Nature of the Banking/Financial System </a:t>
            </a: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514350" indent="-514350" algn="ctr">
              <a:spcBef>
                <a:spcPct val="20000"/>
              </a:spcBef>
              <a:buFont typeface="Arial" pitchFamily="34" charset="0"/>
              <a:buChar char="•"/>
              <a:defRPr/>
            </a:pPr>
            <a:endParaRPr lang="en-US" sz="3600" dirty="0" smtClean="0">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lang="en-US" sz="3200" dirty="0" smtClean="0">
              <a:effectLst>
                <a:outerShdw blurRad="38100" dist="38100" dir="2700000" algn="tl">
                  <a:srgbClr val="000000">
                    <a:alpha val="43137"/>
                  </a:srgbClr>
                </a:outerShdw>
              </a:effectLst>
            </a:endParaRPr>
          </a:p>
          <a:p>
            <a:pPr marL="971550" lvl="1" indent="-514350" algn="ctr">
              <a:spcBef>
                <a:spcPct val="20000"/>
              </a:spcBef>
              <a:buFont typeface="Arial" pitchFamily="34" charset="0"/>
              <a:buChar char="•"/>
              <a:defRPr/>
            </a:pPr>
            <a:endParaRPr kumimoji="0" lang="en-US" sz="32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5"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3" name="Picture 2"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4" name="Content Placeholder 4"/>
          <p:cNvSpPr txBox="1">
            <a:spLocks/>
          </p:cNvSpPr>
          <p:nvPr/>
        </p:nvSpPr>
        <p:spPr>
          <a:xfrm>
            <a:off x="228600" y="1600200"/>
            <a:ext cx="8686800" cy="4495800"/>
          </a:xfrm>
          <a:prstGeom prst="rect">
            <a:avLst/>
          </a:prstGeom>
        </p:spPr>
        <p:txBody>
          <a:bodyPr>
            <a:normAutofit/>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 Current Approach in US </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“Economy Won’t Get Moving Until Finance/Banking Are ‘Fixed’”</a:t>
            </a: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“Need Banks to Start Lending First”</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So . . . We Simultaneously Hear that Banks Are Solvent But Also Need $Trillions to Remove “Toxic” Assets</a:t>
            </a:r>
          </a:p>
          <a:p>
            <a:pPr marL="971550" lvl="1" indent="-514350">
              <a:spcBef>
                <a:spcPct val="20000"/>
              </a:spcBef>
              <a:buFont typeface="Arial" pitchFamily="34" charset="0"/>
              <a:buChar char="•"/>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5"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3" name="Picture 2"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4" name="Content Placeholder 4"/>
          <p:cNvSpPr txBox="1">
            <a:spLocks/>
          </p:cNvSpPr>
          <p:nvPr/>
        </p:nvSpPr>
        <p:spPr>
          <a:xfrm>
            <a:off x="228600" y="1600200"/>
            <a:ext cx="8686800" cy="4495800"/>
          </a:xfrm>
          <a:prstGeom prst="rect">
            <a:avLst/>
          </a:prstGeom>
        </p:spPr>
        <p:txBody>
          <a:bodyPr>
            <a:normAutofit/>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 Problem with the Current Approach in US </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Banking/Finance Are </a:t>
            </a:r>
            <a:r>
              <a:rPr lang="en-US" sz="2800" dirty="0" err="1" smtClean="0">
                <a:solidFill>
                  <a:schemeClr val="accent6">
                    <a:lumMod val="75000"/>
                  </a:schemeClr>
                </a:solidFill>
                <a:effectLst>
                  <a:outerShdw blurRad="38100" dist="38100" dir="2700000" algn="tl">
                    <a:srgbClr val="000000">
                      <a:alpha val="43137"/>
                    </a:srgbClr>
                  </a:outerShdw>
                </a:effectLst>
              </a:rPr>
              <a:t>Procyclical</a:t>
            </a:r>
            <a:endParaRPr lang="en-US" sz="2800" dirty="0" smtClean="0">
              <a:solidFill>
                <a:schemeClr val="accent6">
                  <a:lumMod val="75000"/>
                </a:schemeClr>
              </a:solidFill>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Increased Lending By Definition Is Re-Leveraging of Private Sector</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Private Sector Wants to DE-leverage, NOT </a:t>
            </a:r>
            <a:r>
              <a:rPr lang="en-US" sz="2800" dirty="0" err="1" smtClean="0">
                <a:solidFill>
                  <a:schemeClr val="accent6">
                    <a:lumMod val="75000"/>
                  </a:schemeClr>
                </a:solidFill>
                <a:effectLst>
                  <a:outerShdw blurRad="38100" dist="38100" dir="2700000" algn="tl">
                    <a:srgbClr val="000000">
                      <a:alpha val="43137"/>
                    </a:srgbClr>
                  </a:outerShdw>
                </a:effectLst>
              </a:rPr>
              <a:t>releverage</a:t>
            </a:r>
            <a:r>
              <a:rPr lang="en-US" sz="2800" dirty="0" smtClean="0">
                <a:solidFill>
                  <a:schemeClr val="accent6">
                    <a:lumMod val="75000"/>
                  </a:schemeClr>
                </a:solidFill>
                <a:effectLst>
                  <a:outerShdw blurRad="38100" dist="38100" dir="2700000" algn="tl">
                    <a:srgbClr val="000000">
                      <a:alpha val="43137"/>
                    </a:srgbClr>
                  </a:outerShdw>
                </a:effectLst>
              </a:rPr>
              <a:t>!</a:t>
            </a:r>
          </a:p>
          <a:p>
            <a:pPr marL="1428750" lvl="2"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Debt and Debt Service Ratios Previously at Historical Highs</a:t>
            </a:r>
          </a:p>
          <a:p>
            <a:pPr marL="1428750" lvl="2"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Current Deleveraging Now Also at Record Pace</a:t>
            </a:r>
          </a:p>
          <a:p>
            <a:pPr marL="1428750" lvl="2" indent="-514350">
              <a:spcBef>
                <a:spcPct val="20000"/>
              </a:spcBef>
              <a:buFont typeface="Arial" pitchFamily="34" charset="0"/>
              <a:buChar char="•"/>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1428750" lvl="2" indent="-514350">
              <a:spcBef>
                <a:spcPct val="20000"/>
              </a:spcBef>
              <a:buFont typeface="Arial" pitchFamily="34" charset="0"/>
              <a:buChar char="•"/>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5"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6"/>
          <p:cNvSpPr txBox="1">
            <a:spLocks/>
          </p:cNvSpPr>
          <p:nvPr/>
        </p:nvSpPr>
        <p:spPr>
          <a:xfrm>
            <a:off x="533400" y="381000"/>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New Consensus and Fiscal Policy</a:t>
            </a:r>
            <a:endPar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7"/>
          <p:cNvSpPr txBox="1">
            <a:spLocks/>
          </p:cNvSpPr>
          <p:nvPr/>
        </p:nvSpPr>
        <p:spPr>
          <a:xfrm>
            <a:off x="304800" y="1600200"/>
            <a:ext cx="8534400" cy="4495800"/>
          </a:xfrm>
          <a:prstGeom prst="rect">
            <a:avLst/>
          </a:prstGeom>
        </p:spPr>
        <p:txBody>
          <a:bodyPr>
            <a:normAutofit fontScale="92500" lnSpcReduction="20000"/>
          </a:bodyPr>
          <a:lstStyle/>
          <a:p>
            <a:pPr marL="342900" indent="-342900">
              <a:spcBef>
                <a:spcPct val="20000"/>
              </a:spcBef>
              <a:buFont typeface="Arial" pitchFamily="34" charset="0"/>
              <a:buChar char="•"/>
            </a:pPr>
            <a:r>
              <a:rPr lang="en-US" sz="3200" dirty="0" smtClean="0">
                <a:effectLst>
                  <a:outerShdw blurRad="38100" dist="38100" dir="2700000" algn="tl">
                    <a:srgbClr val="000000">
                      <a:alpha val="43137"/>
                    </a:srgbClr>
                  </a:outerShdw>
                </a:effectLst>
              </a:rPr>
              <a:t>Fiscal Sustainability . . . Need Intertemporal Budget Balance in Order to . . .</a:t>
            </a:r>
          </a:p>
          <a:p>
            <a:pPr marL="800100" lvl="1" indent="-342900">
              <a:spcBef>
                <a:spcPct val="20000"/>
              </a:spcBef>
              <a:buFont typeface="Arial" pitchFamily="34" charset="0"/>
              <a:buChar char="•"/>
            </a:pPr>
            <a:r>
              <a:rPr lang="en-US" sz="3200" noProof="0" dirty="0" smtClean="0">
                <a:solidFill>
                  <a:schemeClr val="accent6">
                    <a:lumMod val="75000"/>
                  </a:schemeClr>
                </a:solidFill>
                <a:effectLst>
                  <a:outerShdw blurRad="38100" dist="38100" dir="2700000" algn="tl">
                    <a:srgbClr val="000000">
                      <a:alpha val="43137"/>
                    </a:srgbClr>
                  </a:outerShdw>
                </a:effectLst>
              </a:rPr>
              <a:t>Avoid Unbounded Growth in Debt Ratio</a:t>
            </a:r>
          </a:p>
          <a:p>
            <a:pPr marL="800100" lvl="1" indent="-342900">
              <a:spcBef>
                <a:spcPct val="20000"/>
              </a:spcBef>
              <a:buFont typeface="Arial" pitchFamily="34" charset="0"/>
              <a:buChar char="•"/>
            </a:pPr>
            <a:r>
              <a:rPr lang="en-US" sz="3200" dirty="0" smtClean="0">
                <a:effectLst>
                  <a:outerShdw blurRad="38100" dist="38100" dir="2700000" algn="tl">
                    <a:srgbClr val="000000">
                      <a:alpha val="43137"/>
                    </a:srgbClr>
                  </a:outerShdw>
                </a:effectLst>
              </a:rPr>
              <a:t>Avoid Inflation via Unbounded Rise in Debt Service</a:t>
            </a:r>
          </a:p>
          <a:p>
            <a:pPr marL="800100" lvl="1" indent="-342900">
              <a:spcBef>
                <a:spcPct val="20000"/>
              </a:spcBef>
              <a:buFont typeface="Arial" pitchFamily="34" charset="0"/>
              <a:buChar char="•"/>
            </a:pPr>
            <a:r>
              <a:rPr lang="en-US" sz="3200" noProof="0" dirty="0" smtClean="0">
                <a:solidFill>
                  <a:schemeClr val="accent6">
                    <a:lumMod val="75000"/>
                  </a:schemeClr>
                </a:solidFill>
                <a:effectLst>
                  <a:outerShdw blurRad="38100" dist="38100" dir="2700000" algn="tl">
                    <a:srgbClr val="000000">
                      <a:alpha val="43137"/>
                    </a:srgbClr>
                  </a:outerShdw>
                </a:effectLst>
              </a:rPr>
              <a:t>Avoid Default Resulting from Desire to Limit Inflationary Effects of Debt Service</a:t>
            </a:r>
          </a:p>
          <a:p>
            <a:pPr marL="800100" lvl="1" indent="-342900">
              <a:spcBef>
                <a:spcPct val="20000"/>
              </a:spcBef>
              <a:buFont typeface="Arial" pitchFamily="34" charset="0"/>
              <a:buChar char="•"/>
            </a:pPr>
            <a:r>
              <a:rPr lang="en-US" sz="3200" dirty="0" smtClean="0">
                <a:effectLst>
                  <a:outerShdw blurRad="38100" dist="38100" dir="2700000" algn="tl">
                    <a:srgbClr val="000000">
                      <a:alpha val="43137"/>
                    </a:srgbClr>
                  </a:outerShdw>
                </a:effectLst>
              </a:rPr>
              <a:t>Avoid Negative Effects of Deficits, Inflation, and/or Default on Capital Accumulation, Growth, and Macro Stability.</a:t>
            </a:r>
            <a:endParaRPr lang="en-US" sz="3200" noProof="0" dirty="0" smtClean="0">
              <a:effectLst>
                <a:outerShdw blurRad="38100" dist="38100" dir="2700000" algn="tl">
                  <a:srgbClr val="000000">
                    <a:alpha val="43137"/>
                  </a:srgbClr>
                </a:outerShdw>
              </a:effectLst>
            </a:endParaRPr>
          </a:p>
          <a:p>
            <a:pPr marL="342900" indent="-342900">
              <a:spcBef>
                <a:spcPct val="20000"/>
              </a:spcBef>
              <a:buFont typeface="Arial" pitchFamily="34" charset="0"/>
              <a:buChar char="•"/>
            </a:pPr>
            <a:endParaRPr lang="en-US" sz="3200" dirty="0" smtClean="0">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3" name="Picture 2"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4" name="Content Placeholder 4"/>
          <p:cNvSpPr txBox="1">
            <a:spLocks/>
          </p:cNvSpPr>
          <p:nvPr/>
        </p:nvSpPr>
        <p:spPr>
          <a:xfrm>
            <a:off x="228600" y="1600200"/>
            <a:ext cx="8686800" cy="4495800"/>
          </a:xfrm>
          <a:prstGeom prst="rect">
            <a:avLst/>
          </a:prstGeom>
        </p:spPr>
        <p:txBody>
          <a:bodyPr>
            <a:normAutofit fontScale="92500" lnSpcReduction="20000"/>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 Problem with the Current Approach in US </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In Order for Private Sector to Deleverage, Government or </a:t>
            </a:r>
            <a:r>
              <a:rPr lang="en-US" sz="2800" dirty="0" smtClean="0">
                <a:solidFill>
                  <a:schemeClr val="accent6">
                    <a:lumMod val="75000"/>
                  </a:schemeClr>
                </a:solidFill>
                <a:effectLst>
                  <a:outerShdw blurRad="38100" dist="38100" dir="2700000" algn="tl">
                    <a:srgbClr val="000000">
                      <a:alpha val="43137"/>
                    </a:srgbClr>
                  </a:outerShdw>
                </a:effectLst>
              </a:rPr>
              <a:t>International </a:t>
            </a:r>
            <a:r>
              <a:rPr lang="en-US" sz="2800" dirty="0" smtClean="0">
                <a:solidFill>
                  <a:schemeClr val="accent6">
                    <a:lumMod val="75000"/>
                  </a:schemeClr>
                </a:solidFill>
                <a:effectLst>
                  <a:outerShdw blurRad="38100" dist="38100" dir="2700000" algn="tl">
                    <a:srgbClr val="000000">
                      <a:alpha val="43137"/>
                    </a:srgbClr>
                  </a:outerShdw>
                </a:effectLst>
              </a:rPr>
              <a:t>Sector Must Leverage</a:t>
            </a:r>
          </a:p>
          <a:p>
            <a:pPr marL="971550" lvl="1" indent="-514350">
              <a:spcBef>
                <a:spcPct val="20000"/>
              </a:spcBef>
              <a:buFont typeface="Arial" pitchFamily="34" charset="0"/>
              <a:buChar char="•"/>
              <a:defRPr/>
            </a:pPr>
            <a:endParaRPr lang="en-US" sz="1300" dirty="0" smtClean="0">
              <a:solidFill>
                <a:schemeClr val="accent6">
                  <a:lumMod val="75000"/>
                </a:schemeClr>
              </a:solidFill>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Improvement in Trade Balance Requires Other Nations to Run Trade Deficits (Unlikely)</a:t>
            </a:r>
          </a:p>
          <a:p>
            <a:pPr marL="971550" lvl="1" indent="-514350">
              <a:spcBef>
                <a:spcPct val="20000"/>
              </a:spcBef>
              <a:buFont typeface="Arial" pitchFamily="34" charset="0"/>
              <a:buChar char="•"/>
              <a:defRPr/>
            </a:pPr>
            <a:endParaRPr lang="en-US" sz="1300" dirty="0" smtClean="0">
              <a:solidFill>
                <a:schemeClr val="accent6">
                  <a:lumMod val="75000"/>
                </a:schemeClr>
              </a:solidFill>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Simplest Solution </a:t>
            </a:r>
            <a:r>
              <a:rPr lang="en-US" sz="2800" dirty="0" smtClean="0">
                <a:solidFill>
                  <a:schemeClr val="accent6">
                    <a:lumMod val="75000"/>
                  </a:schemeClr>
                </a:solidFill>
                <a:effectLst>
                  <a:outerShdw blurRad="38100" dist="38100" dir="2700000" algn="tl">
                    <a:srgbClr val="000000">
                      <a:alpha val="43137"/>
                    </a:srgbClr>
                  </a:outerShdw>
                </a:effectLst>
              </a:rPr>
              <a:t>Is Government Re-Leveraging while Private Sector Deleverages (KEYNES!)</a:t>
            </a:r>
          </a:p>
          <a:p>
            <a:pPr marL="1428750" lvl="2"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This Is A Nominal, NOT Real, Crisis</a:t>
            </a:r>
          </a:p>
          <a:p>
            <a:pPr marL="1428750" lvl="2"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Awaiting </a:t>
            </a:r>
            <a:r>
              <a:rPr lang="en-US" sz="2800" dirty="0" smtClean="0">
                <a:effectLst>
                  <a:outerShdw blurRad="38100" dist="38100" dir="2700000" algn="tl">
                    <a:srgbClr val="000000">
                      <a:alpha val="43137"/>
                    </a:srgbClr>
                  </a:outerShdw>
                </a:effectLst>
              </a:rPr>
              <a:t>the Next Obama Stimulus Package</a:t>
            </a:r>
          </a:p>
          <a:p>
            <a:pPr marL="1428750" lvl="2"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Not an Option Under Gold Standard, Currency Board, Currency Union (Maastricht)</a:t>
            </a:r>
          </a:p>
          <a:p>
            <a:pPr marL="971550" lvl="1" indent="-514350">
              <a:spcBef>
                <a:spcPct val="20000"/>
              </a:spcBef>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1428750" lvl="2" indent="-514350">
              <a:spcBef>
                <a:spcPct val="20000"/>
              </a:spcBef>
              <a:buFont typeface="Arial" pitchFamily="34" charset="0"/>
              <a:buChar char="•"/>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1428750" lvl="2" indent="-514350">
              <a:spcBef>
                <a:spcPct val="20000"/>
              </a:spcBef>
              <a:buFont typeface="Arial" pitchFamily="34" charset="0"/>
              <a:buChar char="•"/>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5"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609600" y="1500188"/>
          <a:ext cx="7796212" cy="5357812"/>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newbacktest"/>
          <p:cNvPicPr>
            <a:picLocks noChangeAspect="1" noChangeArrowheads="1"/>
          </p:cNvPicPr>
          <p:nvPr/>
        </p:nvPicPr>
        <p:blipFill>
          <a:blip r:embed="rId3"/>
          <a:srcRect/>
          <a:stretch>
            <a:fillRect/>
          </a:stretch>
        </p:blipFill>
        <p:spPr bwMode="auto">
          <a:xfrm>
            <a:off x="0" y="304800"/>
            <a:ext cx="9144000" cy="1066800"/>
          </a:xfrm>
          <a:prstGeom prst="rect">
            <a:avLst/>
          </a:prstGeom>
          <a:noFill/>
        </p:spPr>
      </p:pic>
      <p:sp>
        <p:nvSpPr>
          <p:cNvPr id="4"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6" name="Picture 4"/>
          <p:cNvPicPr>
            <a:picLocks noChangeAspect="1" noChangeArrowheads="1"/>
          </p:cNvPicPr>
          <p:nvPr/>
        </p:nvPicPr>
        <p:blipFill>
          <a:blip r:embed="rId3"/>
          <a:srcRect/>
          <a:stretch>
            <a:fillRect/>
          </a:stretch>
        </p:blipFill>
        <p:spPr bwMode="auto">
          <a:xfrm>
            <a:off x="1066800" y="1600200"/>
            <a:ext cx="6553200" cy="50158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Policy Paradigm for a Non-Convertible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bg1"/>
                </a:solidFill>
                <a:effectLst>
                  <a:outerShdw blurRad="38100" dist="38100" dir="2700000" algn="tl">
                    <a:srgbClr val="000000">
                      <a:alpha val="43137"/>
                    </a:srgbClr>
                  </a:outerShdw>
                </a:effectLst>
                <a:latin typeface="+mj-lt"/>
                <a:ea typeface="+mj-ea"/>
                <a:cs typeface="+mj-cs"/>
              </a:rPr>
              <a:t>Currency-Issuing Government</a:t>
            </a:r>
            <a:endPar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5" name="Picture 5" descr="Graph: Household Debt Service Payments as a Percent of Disposable Personal Income"/>
          <p:cNvPicPr>
            <a:picLocks noChangeAspect="1" noChangeArrowheads="1"/>
          </p:cNvPicPr>
          <p:nvPr/>
        </p:nvPicPr>
        <p:blipFill>
          <a:blip r:embed="rId3"/>
          <a:srcRect/>
          <a:stretch>
            <a:fillRect/>
          </a:stretch>
        </p:blipFill>
        <p:spPr bwMode="auto">
          <a:xfrm>
            <a:off x="457200" y="1676400"/>
            <a:ext cx="82550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pic>
        <p:nvPicPr>
          <p:cNvPr id="3" name="Picture 2" descr="wartburg_edu-large.gif"/>
          <p:cNvPicPr>
            <a:picLocks noChangeAspect="1"/>
          </p:cNvPicPr>
          <p:nvPr/>
        </p:nvPicPr>
        <p:blipFill>
          <a:blip r:embed="rId3"/>
          <a:stretch>
            <a:fillRect/>
          </a:stretch>
        </p:blipFill>
        <p:spPr>
          <a:xfrm>
            <a:off x="3810000" y="6133159"/>
            <a:ext cx="1486382" cy="724841"/>
          </a:xfrm>
          <a:prstGeom prst="rect">
            <a:avLst/>
          </a:prstGeom>
        </p:spPr>
      </p:pic>
      <p:sp>
        <p:nvSpPr>
          <p:cNvPr id="4" name="Content Placeholder 4"/>
          <p:cNvSpPr txBox="1">
            <a:spLocks/>
          </p:cNvSpPr>
          <p:nvPr/>
        </p:nvSpPr>
        <p:spPr>
          <a:xfrm>
            <a:off x="228600" y="1600200"/>
            <a:ext cx="8686800" cy="4800600"/>
          </a:xfrm>
          <a:prstGeom prst="rect">
            <a:avLst/>
          </a:prstGeom>
        </p:spPr>
        <p:txBody>
          <a:bodyPr>
            <a:normAutofit fontScale="85000" lnSpcReduction="20000"/>
          </a:bodyPr>
          <a:lstStyle/>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Crisis Has Led to Policy Debates for Which There Is No Current Consensus Regarding Causes </a:t>
            </a:r>
            <a:r>
              <a:rPr lang="en-US" sz="2800" dirty="0" smtClean="0">
                <a:effectLst>
                  <a:outerShdw blurRad="38100" dist="38100" dir="2700000" algn="tl">
                    <a:srgbClr val="000000">
                      <a:alpha val="43137"/>
                    </a:srgbClr>
                  </a:outerShdw>
                </a:effectLst>
              </a:rPr>
              <a:t>or</a:t>
            </a: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Solutions</a:t>
            </a:r>
          </a:p>
          <a:p>
            <a:pPr marL="514350" indent="-514350">
              <a:spcBef>
                <a:spcPct val="20000"/>
              </a:spcBef>
              <a:buFont typeface="Arial" pitchFamily="34" charset="0"/>
              <a:buChar char="•"/>
              <a:defRPr/>
            </a:pPr>
            <a:endParaRPr lang="en-US"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New Consensus as Described by </a:t>
            </a:r>
            <a:r>
              <a:rPr lang="en-US" sz="2800" dirty="0" err="1" smtClean="0">
                <a:solidFill>
                  <a:schemeClr val="accent6">
                    <a:lumMod val="75000"/>
                  </a:schemeClr>
                </a:solidFill>
                <a:effectLst>
                  <a:outerShdw blurRad="38100" dist="38100" dir="2700000" algn="tl">
                    <a:srgbClr val="000000">
                      <a:alpha val="43137"/>
                    </a:srgbClr>
                  </a:outerShdw>
                </a:effectLst>
              </a:rPr>
              <a:t>Mishkin</a:t>
            </a:r>
            <a:r>
              <a:rPr lang="en-US" sz="2800" dirty="0" smtClean="0">
                <a:solidFill>
                  <a:schemeClr val="accent6">
                    <a:lumMod val="75000"/>
                  </a:schemeClr>
                </a:solidFill>
                <a:effectLst>
                  <a:outerShdw blurRad="38100" dist="38100" dir="2700000" algn="tl">
                    <a:srgbClr val="000000">
                      <a:alpha val="43137"/>
                    </a:srgbClr>
                  </a:outerShdw>
                </a:effectLst>
              </a:rPr>
              <a:t> Is of Arguably Little Importance or Relevance in these Debates, as </a:t>
            </a:r>
            <a:r>
              <a:rPr lang="en-US" sz="2800" dirty="0" err="1" smtClean="0">
                <a:solidFill>
                  <a:schemeClr val="accent6">
                    <a:lumMod val="75000"/>
                  </a:schemeClr>
                </a:solidFill>
                <a:effectLst>
                  <a:outerShdw blurRad="38100" dist="38100" dir="2700000" algn="tl">
                    <a:srgbClr val="000000">
                      <a:alpha val="43137"/>
                    </a:srgbClr>
                  </a:outerShdw>
                </a:effectLst>
              </a:rPr>
              <a:t>Buiter</a:t>
            </a:r>
            <a:r>
              <a:rPr lang="en-US" sz="2800" dirty="0" smtClean="0">
                <a:solidFill>
                  <a:schemeClr val="accent6">
                    <a:lumMod val="75000"/>
                  </a:schemeClr>
                </a:solidFill>
                <a:effectLst>
                  <a:outerShdw blurRad="38100" dist="38100" dir="2700000" algn="tl">
                    <a:srgbClr val="000000">
                      <a:alpha val="43137"/>
                    </a:srgbClr>
                  </a:outerShdw>
                </a:effectLst>
              </a:rPr>
              <a:t> Laments</a:t>
            </a:r>
          </a:p>
          <a:p>
            <a:pPr marL="514350" indent="-514350">
              <a:spcBef>
                <a:spcPct val="20000"/>
              </a:spcBef>
              <a:buFont typeface="Arial" pitchFamily="34" charset="0"/>
              <a:buChar char="•"/>
              <a:defRPr/>
            </a:pPr>
            <a:endParaRPr lang="en-US"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Some Welcome Movement </a:t>
            </a:r>
            <a:r>
              <a:rPr lang="en-US" sz="2800" dirty="0" smtClean="0">
                <a:effectLst>
                  <a:outerShdw blurRad="38100" dist="38100" dir="2700000" algn="tl">
                    <a:srgbClr val="000000">
                      <a:alpha val="43137"/>
                    </a:srgbClr>
                  </a:outerShdw>
                </a:effectLst>
              </a:rPr>
              <a:t>in the Direction of an Arguably More Relevant, Alternative </a:t>
            </a:r>
            <a:r>
              <a:rPr lang="en-US" sz="2800" dirty="0" smtClean="0">
                <a:effectLst>
                  <a:outerShdw blurRad="38100" dist="38100" dir="2700000" algn="tl">
                    <a:srgbClr val="000000">
                      <a:alpha val="43137"/>
                    </a:srgbClr>
                  </a:outerShdw>
                </a:effectLst>
              </a:rPr>
              <a:t>Paradigm, but Still</a:t>
            </a:r>
            <a:r>
              <a:rPr lang="en-US" sz="2800" dirty="0" smtClean="0">
                <a:effectLst>
                  <a:outerShdw blurRad="38100" dist="38100" dir="2700000" algn="tl">
                    <a:srgbClr val="000000">
                      <a:alpha val="43137"/>
                    </a:srgbClr>
                  </a:outerShdw>
                </a:effectLst>
              </a:rPr>
              <a:t> Incomplete, Poorly Understood, and Mostly Accidental (for now?)</a:t>
            </a: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Large Government Deficits to Support Aggregate Demand and Enable </a:t>
            </a:r>
            <a:r>
              <a:rPr lang="en-US" sz="2800" dirty="0" smtClean="0">
                <a:solidFill>
                  <a:schemeClr val="accent6">
                    <a:lumMod val="75000"/>
                  </a:schemeClr>
                </a:solidFill>
                <a:effectLst>
                  <a:outerShdw blurRad="38100" dist="38100" dir="2700000" algn="tl">
                    <a:srgbClr val="000000">
                      <a:alpha val="43137"/>
                    </a:srgbClr>
                  </a:outerShdw>
                </a:effectLst>
              </a:rPr>
              <a:t>Desired Private </a:t>
            </a:r>
            <a:r>
              <a:rPr lang="en-US" sz="2800" dirty="0" smtClean="0">
                <a:solidFill>
                  <a:schemeClr val="accent6">
                    <a:lumMod val="75000"/>
                  </a:schemeClr>
                </a:solidFill>
                <a:effectLst>
                  <a:outerShdw blurRad="38100" dist="38100" dir="2700000" algn="tl">
                    <a:srgbClr val="000000">
                      <a:alpha val="43137"/>
                    </a:srgbClr>
                  </a:outerShdw>
                </a:effectLst>
              </a:rPr>
              <a:t>Sector Net </a:t>
            </a:r>
            <a:r>
              <a:rPr lang="en-US" sz="2800" dirty="0" smtClean="0">
                <a:solidFill>
                  <a:schemeClr val="accent6">
                    <a:lumMod val="75000"/>
                  </a:schemeClr>
                </a:solidFill>
                <a:effectLst>
                  <a:outerShdw blurRad="38100" dist="38100" dir="2700000" algn="tl">
                    <a:srgbClr val="000000">
                      <a:alpha val="43137"/>
                    </a:srgbClr>
                  </a:outerShdw>
                </a:effectLst>
              </a:rPr>
              <a:t>Saving</a:t>
            </a:r>
            <a:endParaRPr lang="en-US" sz="2800" dirty="0" smtClean="0">
              <a:solidFill>
                <a:schemeClr val="accent6">
                  <a:lumMod val="75000"/>
                </a:schemeClr>
              </a:solidFill>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r>
              <a:rPr lang="en-US" sz="2800" dirty="0" smtClean="0">
                <a:effectLst>
                  <a:outerShdw blurRad="38100" dist="38100" dir="2700000" algn="tl">
                    <a:srgbClr val="000000">
                      <a:alpha val="43137"/>
                    </a:srgbClr>
                  </a:outerShdw>
                </a:effectLst>
              </a:rPr>
              <a:t>Monetary Policy to Set (Low) Interest Rates and Promote Financial </a:t>
            </a:r>
            <a:r>
              <a:rPr lang="en-US" sz="2800" dirty="0" smtClean="0">
                <a:effectLst>
                  <a:outerShdw blurRad="38100" dist="38100" dir="2700000" algn="tl">
                    <a:srgbClr val="000000">
                      <a:alpha val="43137"/>
                    </a:srgbClr>
                  </a:outerShdw>
                </a:effectLst>
              </a:rPr>
              <a:t>System Functioning </a:t>
            </a:r>
            <a:r>
              <a:rPr lang="en-US" sz="2800" dirty="0" smtClean="0">
                <a:effectLst>
                  <a:outerShdw blurRad="38100" dist="38100" dir="2700000" algn="tl">
                    <a:srgbClr val="000000">
                      <a:alpha val="43137"/>
                    </a:srgbClr>
                  </a:outerShdw>
                </a:effectLst>
              </a:rPr>
              <a:t>via Standing Facilities</a:t>
            </a:r>
          </a:p>
          <a:p>
            <a:pPr marL="971550" lvl="1" indent="-514350">
              <a:spcBef>
                <a:spcPct val="20000"/>
              </a:spcBef>
              <a:buFont typeface="Arial" pitchFamily="34" charset="0"/>
              <a:buChar char="•"/>
              <a:defRPr/>
            </a:pPr>
            <a:r>
              <a:rPr lang="en-US" sz="2800" dirty="0" smtClean="0">
                <a:solidFill>
                  <a:schemeClr val="accent6">
                    <a:lumMod val="75000"/>
                  </a:schemeClr>
                </a:solidFill>
                <a:effectLst>
                  <a:outerShdw blurRad="38100" dist="38100" dir="2700000" algn="tl">
                    <a:srgbClr val="000000">
                      <a:alpha val="43137"/>
                    </a:srgbClr>
                  </a:outerShdw>
                </a:effectLst>
              </a:rPr>
              <a:t>Regulatory Policy to Refocus on Macro Risks and </a:t>
            </a:r>
            <a:r>
              <a:rPr lang="en-US" sz="2800" dirty="0" err="1" smtClean="0">
                <a:solidFill>
                  <a:schemeClr val="accent6">
                    <a:lumMod val="75000"/>
                  </a:schemeClr>
                </a:solidFill>
                <a:effectLst>
                  <a:outerShdw blurRad="38100" dist="38100" dir="2700000" algn="tl">
                    <a:srgbClr val="000000">
                      <a:alpha val="43137"/>
                    </a:srgbClr>
                  </a:outerShdw>
                </a:effectLst>
              </a:rPr>
              <a:t>Procyclicality</a:t>
            </a:r>
            <a:endParaRPr lang="en-US" sz="2800" dirty="0" smtClean="0">
              <a:solidFill>
                <a:schemeClr val="accent6">
                  <a:lumMod val="75000"/>
                </a:schemeClr>
              </a:solidFill>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971550" lvl="1" indent="-514350">
              <a:spcBef>
                <a:spcPct val="20000"/>
              </a:spcBef>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1428750" lvl="2" indent="-514350">
              <a:spcBef>
                <a:spcPct val="20000"/>
              </a:spcBef>
              <a:buFont typeface="Arial" pitchFamily="34" charset="0"/>
              <a:buChar char="•"/>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1428750" lvl="2" indent="-514350">
              <a:spcBef>
                <a:spcPct val="20000"/>
              </a:spcBef>
              <a:buFont typeface="Arial" pitchFamily="34" charset="0"/>
              <a:buChar char="•"/>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514350" indent="-514350">
              <a:spcBef>
                <a:spcPct val="20000"/>
              </a:spcBef>
              <a:buFont typeface="Arial" pitchFamily="34" charset="0"/>
              <a:buChar char="•"/>
              <a:defRPr/>
            </a:pPr>
            <a:endParaRPr lang="en-US" sz="3300" dirty="0" smtClean="0">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olidFill>
                <a:schemeClr val="accent6">
                  <a:lumMod val="75000"/>
                </a:schemeClr>
              </a:solidFill>
              <a:effectLst>
                <a:outerShdw blurRad="38100" dist="38100" dir="2700000" algn="tl">
                  <a:srgbClr val="000000">
                    <a:alpha val="43137"/>
                  </a:srgbClr>
                </a:outerShdw>
              </a:effectLst>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lang="en-US" sz="2800" dirty="0" smtClean="0">
              <a:effectLst>
                <a:outerShdw blurRad="38100" dist="38100" dir="2700000" algn="tl">
                  <a:srgbClr val="000000">
                    <a:alpha val="43137"/>
                  </a:srgbClr>
                </a:outerShdw>
              </a:effectLst>
            </a:endParaRPr>
          </a:p>
          <a:p>
            <a:pPr marL="971550" lvl="1" indent="-514350">
              <a:spcBef>
                <a:spcPct val="20000"/>
              </a:spcBef>
              <a:buFont typeface="Arial" pitchFamily="34" charset="0"/>
              <a:buChar char="•"/>
              <a:defRPr/>
            </a:pPr>
            <a:endParaRPr kumimoji="0" lang="en-US" sz="28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
        <p:nvSpPr>
          <p:cNvPr id="5" name="Title 3"/>
          <p:cNvSpPr txBox="1">
            <a:spLocks/>
          </p:cNvSpPr>
          <p:nvPr/>
        </p:nvSpPr>
        <p:spPr>
          <a:xfrm>
            <a:off x="457200" y="3048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400" dirty="0" smtClean="0">
                <a:solidFill>
                  <a:schemeClr val="bg1"/>
                </a:solidFill>
                <a:effectLst>
                  <a:outerShdw blurRad="38100" dist="38100" dir="2700000" algn="tl">
                    <a:srgbClr val="000000">
                      <a:alpha val="43137"/>
                    </a:srgbClr>
                  </a:outerShdw>
                </a:effectLst>
                <a:latin typeface="+mj-lt"/>
                <a:ea typeface="+mj-ea"/>
                <a:cs typeface="+mj-cs"/>
              </a:rPr>
              <a:t> Conclusion . . .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6"/>
          <p:cNvSpPr txBox="1">
            <a:spLocks/>
          </p:cNvSpPr>
          <p:nvPr/>
        </p:nvSpPr>
        <p:spPr>
          <a:xfrm>
            <a:off x="304800" y="381000"/>
            <a:ext cx="8686800" cy="11430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New Consensus and Financial</a:t>
            </a:r>
            <a:r>
              <a:rPr kumimoji="0" lang="en-US" sz="4400" b="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 Regulation</a:t>
            </a:r>
            <a:endPar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7"/>
          <p:cNvSpPr txBox="1">
            <a:spLocks/>
          </p:cNvSpPr>
          <p:nvPr/>
        </p:nvSpPr>
        <p:spPr>
          <a:xfrm>
            <a:off x="304800" y="1600200"/>
            <a:ext cx="8534400" cy="4495800"/>
          </a:xfrm>
          <a:prstGeom prst="rect">
            <a:avLst/>
          </a:prstGeom>
        </p:spPr>
        <p:txBody>
          <a:bodyPr>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effectLst>
                  <a:outerShdw blurRad="38100" dist="38100" dir="2700000" algn="tl">
                    <a:srgbClr val="000000">
                      <a:alpha val="43137"/>
                    </a:srgbClr>
                  </a:outerShdw>
                </a:effectLst>
              </a:rPr>
              <a:t>Belief in Efficiency of Financial Markets and their Ability to Distribute Risk Efficiently.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solidFill>
                  <a:schemeClr val="accent6">
                    <a:lumMod val="75000"/>
                  </a:schemeClr>
                </a:solidFill>
                <a:effectLst>
                  <a:outerShdw blurRad="38100" dist="38100" dir="2700000" algn="tl">
                    <a:srgbClr val="000000">
                      <a:alpha val="43137"/>
                    </a:srgbClr>
                  </a:outerShdw>
                </a:effectLst>
              </a:rPr>
              <a:t>Belief that Financial Innovations Enhance Financial Market Efficiency and Reduce Macro Risks.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solidFill>
                <a:schemeClr val="accent6">
                  <a:lumMod val="75000"/>
                </a:schemeClr>
              </a:solidFill>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effectLst>
                  <a:outerShdw blurRad="38100" dist="38100" dir="2700000" algn="tl">
                    <a:srgbClr val="000000">
                      <a:alpha val="43137"/>
                    </a:srgbClr>
                  </a:outerShdw>
                </a:effectLst>
              </a:rPr>
              <a:t>Confidence in Market‘s Ability to Discipline Financial Institutions and Their Risk Portfolios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solidFill>
                  <a:schemeClr val="accent6">
                    <a:lumMod val="75000"/>
                  </a:schemeClr>
                </a:solidFill>
                <a:effectLst>
                  <a:outerShdw blurRad="38100" dist="38100" dir="2700000" algn="tl">
                    <a:srgbClr val="000000">
                      <a:alpha val="43137"/>
                    </a:srgbClr>
                  </a:outerShdw>
                </a:effectLst>
              </a:rPr>
              <a:t>Belief that Central Banks Should Not Target Asset Prices . . . Bubbles Cannot Be Known w/ Certainty Until After the Fact</a:t>
            </a:r>
            <a:endParaRPr lang="en-US" sz="3200" noProof="0" dirty="0" smtClean="0">
              <a:solidFill>
                <a:schemeClr val="accent6">
                  <a:lumMod val="75000"/>
                </a:schemeClr>
              </a:solidFill>
              <a:effectLst>
                <a:outerShdw blurRad="38100" dist="38100" dir="2700000" algn="tl">
                  <a:srgbClr val="000000">
                    <a:alpha val="43137"/>
                  </a:srgbClr>
                </a:outerShdw>
              </a:effectLst>
            </a:endParaRPr>
          </a:p>
          <a:p>
            <a:pPr marL="342900" indent="-342900">
              <a:spcBef>
                <a:spcPct val="20000"/>
              </a:spcBef>
              <a:buFont typeface="Arial" pitchFamily="34" charset="0"/>
              <a:buChar char="•"/>
            </a:pPr>
            <a:endParaRPr lang="en-US" sz="3200" dirty="0" smtClean="0">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wbacktest"/>
          <p:cNvPicPr>
            <a:picLocks noChangeAspect="1" noChangeArrowheads="1"/>
          </p:cNvPicPr>
          <p:nvPr/>
        </p:nvPicPr>
        <p:blipFill>
          <a:blip r:embed="rId2"/>
          <a:srcRect/>
          <a:stretch>
            <a:fillRect/>
          </a:stretch>
        </p:blipFill>
        <p:spPr bwMode="auto">
          <a:xfrm>
            <a:off x="0" y="304800"/>
            <a:ext cx="9144000" cy="1066800"/>
          </a:xfrm>
          <a:prstGeom prst="rect">
            <a:avLst/>
          </a:prstGeom>
          <a:noFill/>
        </p:spPr>
      </p:pic>
      <p:sp>
        <p:nvSpPr>
          <p:cNvPr id="3" name="Title 6"/>
          <p:cNvSpPr txBox="1">
            <a:spLocks/>
          </p:cNvSpPr>
          <p:nvPr/>
        </p:nvSpPr>
        <p:spPr>
          <a:xfrm>
            <a:off x="304800" y="381000"/>
            <a:ext cx="86868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New Consensus and</a:t>
            </a:r>
            <a:r>
              <a:rPr kumimoji="0" lang="en-US" sz="4400" b="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 Its Influence on </a:t>
            </a:r>
            <a:r>
              <a:rPr kumimoji="0" lang="en-US" sz="4400" b="0" i="0" u="none" strike="noStrike" kern="1200" cap="none" spc="0" normalizeH="0" noProof="0" dirty="0" err="1" smtClean="0">
                <a:ln>
                  <a:noFill/>
                </a:ln>
                <a:solidFill>
                  <a:schemeClr val="bg1"/>
                </a:solidFill>
                <a:effectLst>
                  <a:outerShdw blurRad="38100" dist="38100" dir="2700000" algn="tl">
                    <a:srgbClr val="000000">
                      <a:alpha val="43137"/>
                    </a:srgbClr>
                  </a:outerShdw>
                </a:effectLst>
                <a:uLnTx/>
                <a:uFillTx/>
                <a:latin typeface="+mj-lt"/>
                <a:ea typeface="+mj-ea"/>
                <a:cs typeface="+mj-cs"/>
              </a:rPr>
              <a:t>th</a:t>
            </a:r>
            <a:r>
              <a:rPr lang="en-US" sz="4400" dirty="0" smtClean="0">
                <a:solidFill>
                  <a:schemeClr val="bg1"/>
                </a:solidFill>
                <a:effectLst>
                  <a:outerShdw blurRad="38100" dist="38100" dir="2700000" algn="tl">
                    <a:srgbClr val="000000">
                      <a:alpha val="43137"/>
                    </a:srgbClr>
                  </a:outerShdw>
                </a:effectLst>
                <a:latin typeface="+mj-lt"/>
                <a:ea typeface="+mj-ea"/>
                <a:cs typeface="+mj-cs"/>
              </a:rPr>
              <a:t>e Macro Policy Mix</a:t>
            </a:r>
            <a:endPar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Content Placeholder 7"/>
          <p:cNvSpPr txBox="1">
            <a:spLocks/>
          </p:cNvSpPr>
          <p:nvPr/>
        </p:nvSpPr>
        <p:spPr>
          <a:xfrm>
            <a:off x="304800" y="1600200"/>
            <a:ext cx="8534400" cy="4495800"/>
          </a:xfrm>
          <a:prstGeom prst="rect">
            <a:avLst/>
          </a:prstGeom>
        </p:spPr>
        <p:txBody>
          <a:bodyPr>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effectLst>
                  <a:outerShdw blurRad="38100" dist="38100" dir="2700000" algn="tl">
                    <a:srgbClr val="000000">
                      <a:alpha val="43137"/>
                    </a:srgbClr>
                  </a:outerShdw>
                </a:effectLst>
              </a:rPr>
              <a:t>Monetary Policy:</a:t>
            </a:r>
          </a:p>
          <a:p>
            <a:pPr marL="800100" lvl="1" indent="-342900">
              <a:spcBef>
                <a:spcPct val="20000"/>
              </a:spcBef>
              <a:buFont typeface="Arial" pitchFamily="34" charset="0"/>
              <a:buChar char="•"/>
            </a:pPr>
            <a:r>
              <a:rPr lang="en-US" sz="3200" dirty="0" smtClean="0">
                <a:solidFill>
                  <a:schemeClr val="accent6">
                    <a:lumMod val="75000"/>
                  </a:schemeClr>
                </a:solidFill>
                <a:effectLst>
                  <a:outerShdw blurRad="38100" dist="38100" dir="2700000" algn="tl">
                    <a:srgbClr val="000000">
                      <a:alpha val="43137"/>
                    </a:srgbClr>
                  </a:outerShdw>
                </a:effectLst>
              </a:rPr>
              <a:t>Independence, Inflation Targets, Taylor Rule, ECB</a:t>
            </a:r>
          </a:p>
          <a:p>
            <a:pPr marL="342900" indent="-342900">
              <a:spcBef>
                <a:spcPct val="20000"/>
              </a:spcBef>
              <a:buFont typeface="Arial" pitchFamily="34" charset="0"/>
              <a:buChar char="•"/>
            </a:pPr>
            <a:r>
              <a:rPr lang="en-US" sz="3200" dirty="0" smtClean="0">
                <a:effectLst>
                  <a:outerShdw blurRad="38100" dist="38100" dir="2700000" algn="tl">
                    <a:srgbClr val="000000">
                      <a:alpha val="43137"/>
                    </a:srgbClr>
                  </a:outerShdw>
                </a:effectLst>
              </a:rPr>
              <a:t>Fiscal Policy:</a:t>
            </a:r>
          </a:p>
          <a:p>
            <a:pPr marL="800100" lvl="1" indent="-342900">
              <a:spcBef>
                <a:spcPct val="20000"/>
              </a:spcBef>
              <a:buFont typeface="Arial" pitchFamily="34" charset="0"/>
              <a:buChar char="•"/>
            </a:pPr>
            <a:r>
              <a:rPr lang="en-US" sz="3200" noProof="0" dirty="0" smtClean="0">
                <a:solidFill>
                  <a:schemeClr val="accent6">
                    <a:lumMod val="75000"/>
                  </a:schemeClr>
                </a:solidFill>
                <a:effectLst>
                  <a:outerShdw blurRad="38100" dist="38100" dir="2700000" algn="tl">
                    <a:srgbClr val="000000">
                      <a:alpha val="43137"/>
                    </a:srgbClr>
                  </a:outerShdw>
                </a:effectLst>
              </a:rPr>
              <a:t>Maastricht, “Generational </a:t>
            </a:r>
            <a:r>
              <a:rPr lang="en-US" sz="3200" dirty="0" smtClean="0">
                <a:solidFill>
                  <a:schemeClr val="accent6">
                    <a:lumMod val="75000"/>
                  </a:schemeClr>
                </a:solidFill>
                <a:effectLst>
                  <a:outerShdw blurRad="38100" dist="38100" dir="2700000" algn="tl">
                    <a:srgbClr val="000000">
                      <a:alpha val="43137"/>
                    </a:srgbClr>
                  </a:outerShdw>
                </a:effectLst>
              </a:rPr>
              <a:t>A</a:t>
            </a:r>
            <a:r>
              <a:rPr lang="en-US" sz="3200" noProof="0" dirty="0" err="1" smtClean="0">
                <a:solidFill>
                  <a:schemeClr val="accent6">
                    <a:lumMod val="75000"/>
                  </a:schemeClr>
                </a:solidFill>
                <a:effectLst>
                  <a:outerShdw blurRad="38100" dist="38100" dir="2700000" algn="tl">
                    <a:srgbClr val="000000">
                      <a:alpha val="43137"/>
                    </a:srgbClr>
                  </a:outerShdw>
                </a:effectLst>
              </a:rPr>
              <a:t>ccounting</a:t>
            </a:r>
            <a:r>
              <a:rPr lang="en-US" sz="3200" noProof="0" dirty="0" smtClean="0">
                <a:solidFill>
                  <a:schemeClr val="accent6">
                    <a:lumMod val="75000"/>
                  </a:schemeClr>
                </a:solidFill>
                <a:effectLst>
                  <a:outerShdw blurRad="38100" dist="38100" dir="2700000" algn="tl">
                    <a:srgbClr val="000000">
                      <a:alpha val="43137"/>
                    </a:srgbClr>
                  </a:outerShdw>
                </a:effectLst>
              </a:rPr>
              <a:t>” in US</a:t>
            </a:r>
          </a:p>
          <a:p>
            <a:pPr marL="342900" indent="-342900">
              <a:spcBef>
                <a:spcPct val="20000"/>
              </a:spcBef>
              <a:buFont typeface="Arial" pitchFamily="34" charset="0"/>
              <a:buChar char="•"/>
            </a:pPr>
            <a:r>
              <a:rPr lang="en-US" sz="3200" dirty="0" smtClean="0">
                <a:effectLst>
                  <a:outerShdw blurRad="38100" dist="38100" dir="2700000" algn="tl">
                    <a:srgbClr val="000000">
                      <a:alpha val="43137"/>
                    </a:srgbClr>
                  </a:outerShdw>
                </a:effectLst>
              </a:rPr>
              <a:t>Financial (De)Regulation:</a:t>
            </a:r>
          </a:p>
          <a:p>
            <a:pPr marL="800100" lvl="1" indent="-342900">
              <a:spcBef>
                <a:spcPct val="20000"/>
              </a:spcBef>
              <a:buFont typeface="Arial" pitchFamily="34" charset="0"/>
              <a:buChar char="•"/>
            </a:pPr>
            <a:r>
              <a:rPr lang="en-US" sz="3200" noProof="0" dirty="0" smtClean="0">
                <a:solidFill>
                  <a:schemeClr val="accent6">
                    <a:lumMod val="75000"/>
                  </a:schemeClr>
                </a:solidFill>
                <a:effectLst>
                  <a:outerShdw blurRad="38100" dist="38100" dir="2700000" algn="tl">
                    <a:srgbClr val="000000">
                      <a:alpha val="43137"/>
                    </a:srgbClr>
                  </a:outerShdw>
                </a:effectLst>
              </a:rPr>
              <a:t>Basel II and Banks’ “Internal </a:t>
            </a:r>
            <a:r>
              <a:rPr lang="en-US" sz="3200" dirty="0" smtClean="0">
                <a:solidFill>
                  <a:schemeClr val="accent6">
                    <a:lumMod val="75000"/>
                  </a:schemeClr>
                </a:solidFill>
                <a:effectLst>
                  <a:outerShdw blurRad="38100" dist="38100" dir="2700000" algn="tl">
                    <a:srgbClr val="000000">
                      <a:alpha val="43137"/>
                    </a:srgbClr>
                  </a:outerShdw>
                </a:effectLst>
              </a:rPr>
              <a:t>M</a:t>
            </a:r>
            <a:r>
              <a:rPr lang="en-US" sz="3200" noProof="0" dirty="0" err="1" smtClean="0">
                <a:solidFill>
                  <a:schemeClr val="accent6">
                    <a:lumMod val="75000"/>
                  </a:schemeClr>
                </a:solidFill>
                <a:effectLst>
                  <a:outerShdw blurRad="38100" dist="38100" dir="2700000" algn="tl">
                    <a:srgbClr val="000000">
                      <a:alpha val="43137"/>
                    </a:srgbClr>
                  </a:outerShdw>
                </a:effectLst>
              </a:rPr>
              <a:t>odels</a:t>
            </a:r>
            <a:r>
              <a:rPr lang="en-US" sz="3200" noProof="0" dirty="0" smtClean="0">
                <a:solidFill>
                  <a:schemeClr val="accent6">
                    <a:lumMod val="75000"/>
                  </a:schemeClr>
                </a:solidFill>
                <a:effectLst>
                  <a:outerShdw blurRad="38100" dist="38100" dir="2700000" algn="tl">
                    <a:srgbClr val="000000">
                      <a:alpha val="43137"/>
                    </a:srgbClr>
                  </a:outerShdw>
                </a:effectLst>
              </a:rPr>
              <a:t>”</a:t>
            </a:r>
          </a:p>
          <a:p>
            <a:pPr marL="800100" lvl="1" indent="-342900">
              <a:spcBef>
                <a:spcPct val="20000"/>
              </a:spcBef>
              <a:buFont typeface="Arial" pitchFamily="34" charset="0"/>
              <a:buChar char="•"/>
            </a:pPr>
            <a:r>
              <a:rPr lang="en-US" sz="3200" dirty="0" smtClean="0">
                <a:effectLst>
                  <a:outerShdw blurRad="38100" dist="38100" dir="2700000" algn="tl">
                    <a:srgbClr val="000000">
                      <a:alpha val="43137"/>
                    </a:srgbClr>
                  </a:outerShdw>
                </a:effectLst>
              </a:rPr>
              <a:t>Gramm-Leach Bliley, Futures and CDS Deregulation</a:t>
            </a:r>
          </a:p>
          <a:p>
            <a:pPr marL="800100" lvl="1" indent="-342900">
              <a:spcBef>
                <a:spcPct val="20000"/>
              </a:spcBef>
              <a:buFont typeface="Arial" pitchFamily="34" charset="0"/>
              <a:buChar char="•"/>
            </a:pPr>
            <a:r>
              <a:rPr lang="en-US" sz="3200" noProof="0" dirty="0" smtClean="0">
                <a:solidFill>
                  <a:schemeClr val="accent6">
                    <a:lumMod val="75000"/>
                  </a:schemeClr>
                </a:solidFill>
                <a:effectLst>
                  <a:outerShdw blurRad="38100" dist="38100" dir="2700000" algn="tl">
                    <a:srgbClr val="000000">
                      <a:alpha val="43137"/>
                    </a:srgbClr>
                  </a:outerShdw>
                </a:effectLst>
              </a:rPr>
              <a:t>Greenspan/Bernanke both Avoid “</a:t>
            </a:r>
            <a:r>
              <a:rPr lang="en-US" sz="3200" dirty="0" smtClean="0">
                <a:solidFill>
                  <a:schemeClr val="accent6">
                    <a:lumMod val="75000"/>
                  </a:schemeClr>
                </a:solidFill>
                <a:effectLst>
                  <a:outerShdw blurRad="38100" dist="38100" dir="2700000" algn="tl">
                    <a:srgbClr val="000000">
                      <a:alpha val="43137"/>
                    </a:srgbClr>
                  </a:outerShdw>
                </a:effectLst>
              </a:rPr>
              <a:t>Pricking” Bubbles, </a:t>
            </a:r>
            <a:r>
              <a:rPr lang="en-US" sz="3200" noProof="0" dirty="0" smtClean="0">
                <a:solidFill>
                  <a:schemeClr val="accent6">
                    <a:lumMod val="75000"/>
                  </a:schemeClr>
                </a:solidFill>
                <a:effectLst>
                  <a:outerShdw blurRad="38100" dist="38100" dir="2700000" algn="tl">
                    <a:srgbClr val="000000">
                      <a:alpha val="43137"/>
                    </a:srgbClr>
                  </a:outerShdw>
                </a:effectLst>
              </a:rPr>
              <a:t>Praise Securitization and Macro Benefits of Structured Finance through 2006</a:t>
            </a:r>
          </a:p>
          <a:p>
            <a:pPr marL="342900" indent="-342900">
              <a:spcBef>
                <a:spcPct val="20000"/>
              </a:spcBef>
              <a:buFont typeface="Arial" pitchFamily="34" charset="0"/>
              <a:buChar char="•"/>
            </a:pPr>
            <a:endParaRPr lang="en-US" sz="3200" dirty="0" smtClean="0">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pic>
        <p:nvPicPr>
          <p:cNvPr id="5" name="Picture 4" descr="wartburg_edu-large.gif"/>
          <p:cNvPicPr>
            <a:picLocks noChangeAspect="1"/>
          </p:cNvPicPr>
          <p:nvPr/>
        </p:nvPicPr>
        <p:blipFill>
          <a:blip r:embed="rId3"/>
          <a:stretch>
            <a:fillRect/>
          </a:stretch>
        </p:blipFill>
        <p:spPr>
          <a:xfrm>
            <a:off x="3810000" y="6133159"/>
            <a:ext cx="1486382" cy="72484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srcRect/>
          <a:stretch>
            <a:fillRect/>
          </a:stretch>
        </p:blipFill>
        <p:spPr bwMode="auto">
          <a:xfrm>
            <a:off x="105346" y="0"/>
            <a:ext cx="9038654" cy="6167886"/>
          </a:xfrm>
          <a:prstGeom prst="rect">
            <a:avLst/>
          </a:prstGeom>
          <a:noFill/>
          <a:ln w="9525">
            <a:noFill/>
            <a:miter lim="800000"/>
            <a:headEnd/>
            <a:tailEnd/>
          </a:ln>
          <a:effectLst/>
        </p:spPr>
      </p:pic>
      <p:sp>
        <p:nvSpPr>
          <p:cNvPr id="3" name="TextBox 2"/>
          <p:cNvSpPr txBox="1"/>
          <p:nvPr/>
        </p:nvSpPr>
        <p:spPr>
          <a:xfrm>
            <a:off x="1524000" y="6396335"/>
            <a:ext cx="6172200" cy="461665"/>
          </a:xfrm>
          <a:prstGeom prst="rect">
            <a:avLst/>
          </a:prstGeom>
          <a:noFill/>
        </p:spPr>
        <p:txBody>
          <a:bodyPr wrap="square" rtlCol="0">
            <a:spAutoFit/>
          </a:bodyPr>
          <a:lstStyle/>
          <a:p>
            <a:pPr algn="ctr"/>
            <a:r>
              <a:rPr lang="en-US" sz="2400" dirty="0" err="1" smtClean="0">
                <a:effectLst>
                  <a:outerShdw blurRad="38100" dist="38100" dir="2700000" algn="tl">
                    <a:srgbClr val="000000">
                      <a:alpha val="43137"/>
                    </a:srgbClr>
                  </a:outerShdw>
                </a:effectLst>
              </a:rPr>
              <a:t>Mishkin</a:t>
            </a:r>
            <a:r>
              <a:rPr lang="en-US" sz="2400" dirty="0" smtClean="0">
                <a:effectLst>
                  <a:outerShdw blurRad="38100" dist="38100" dir="2700000" algn="tl">
                    <a:srgbClr val="000000">
                      <a:alpha val="43137"/>
                    </a:srgbClr>
                  </a:outerShdw>
                </a:effectLst>
              </a:rPr>
              <a:t> on the so-called “Great Moderation”</a:t>
            </a:r>
            <a:endParaRPr lang="en-US"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10539</TotalTime>
  <Words>3051</Words>
  <Application>Microsoft Office PowerPoint</Application>
  <PresentationFormat>On-screen Show (4:3)</PresentationFormat>
  <Paragraphs>592</Paragraphs>
  <Slides>64</Slides>
  <Notes>1</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 How the Crisis Has Changed the Economic Policy Paradigm</vt:lpstr>
      <vt:lpstr>Overview</vt:lpstr>
      <vt:lpstr>New Consensus and Monetary Policy</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vector>
  </TitlesOfParts>
  <Company>Wartburg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scott.fullwiler</dc:creator>
  <cp:lastModifiedBy>scott.fullwiler</cp:lastModifiedBy>
  <cp:revision>564</cp:revision>
  <dcterms:created xsi:type="dcterms:W3CDTF">2009-01-17T03:49:57Z</dcterms:created>
  <dcterms:modified xsi:type="dcterms:W3CDTF">2009-04-18T03:05:21Z</dcterms:modified>
</cp:coreProperties>
</file>